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5" r:id="rId2"/>
    <p:sldId id="266" r:id="rId3"/>
    <p:sldId id="258" r:id="rId4"/>
    <p:sldId id="277" r:id="rId5"/>
    <p:sldId id="278" r:id="rId6"/>
    <p:sldId id="269" r:id="rId7"/>
    <p:sldId id="270" r:id="rId8"/>
    <p:sldId id="279" r:id="rId9"/>
    <p:sldId id="280" r:id="rId10"/>
    <p:sldId id="273" r:id="rId11"/>
    <p:sldId id="274" r:id="rId12"/>
    <p:sldId id="275" r:id="rId13"/>
    <p:sldId id="276" r:id="rId14"/>
    <p:sldId id="281" r:id="rId15"/>
    <p:sldId id="28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4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BCF8C-2F20-492D-BDAC-E4474532E8BB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BE176-B38D-4AF7-B13C-49E0FB5727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66ADD4-8F69-41CB-A23E-5CF2277F64DF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BE176-B38D-4AF7-B13C-49E0FB5727E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BE176-B38D-4AF7-B13C-49E0FB5727E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festival.1september.ru/articles/514422/" TargetMode="External"/><Relationship Id="rId2" Type="http://schemas.openxmlformats.org/officeDocument/2006/relationships/hyperlink" Target="http://festival.1september.ru/articles/635018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uchi.ru/webinars/webinar/4909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yandex.ru/video/preview/?text=%D0%B2%D0%B5%D0%B1%D0%B8%D0%BD%D0%B0%D1%80%D1%8B%20%D0%BF%D0%BE%20%D1%83%D0%B4%D0%B4%20%D0%B2%20%D0%BD%D0%B0%D1%87%D0%B0%D0%BB%D1%8C%D0%BD%D0%BE%D0%B9%20%D1%88%D0%BA%D0%BE%D0%BB%D0%B5&amp;path=yandex_search&amp;parent-reqid=1649472146771487-10654269536808367781-vla1-5772-vla-l7-balancer-8080-BAL-4935&amp;from_type=vast&amp;filmId=8955081120297151517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youtube.com/watch?v=1sUaIC72nuI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festival.1september.ru/articles/514422/" TargetMode="External"/><Relationship Id="rId2" Type="http://schemas.openxmlformats.org/officeDocument/2006/relationships/hyperlink" Target="http://festival.1september.ru/articles/635018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chi.ru/webinars/webinar/4909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yandex.ru/video/preview/?text=%D0%B2%D0%B5%D0%B1%D0%B8%D0%BD%D0%B0%D1%80%D1%8B%20%D0%BF%D0%BE%20%D1%83%D0%B4%D0%B4%20%D0%B2%20%D0%BD%D0%B0%D1%87%D0%B0%D0%BB%D1%8C%D0%BD%D0%BE%D0%B9%20%D1%88%D0%BA%D0%BE%D0%BB%D0%B5&amp;path=yandex_search&amp;parent-reqid=1649472146771487-10654269536808367781-vla1-5772-vla-l7-balancer-8080-BAL-4935&amp;from_type=vast&amp;filmId=8955081120297151517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youtube.com/watch?v=1sUaIC72nu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url?q=http://docplayer.ru/56889695-Formirovanie-umeniy-samoorganizacii-uchebnoy-deyatelnosti-u-mladshego-shkolnika-v-usloviyah-realizacii-fgos.html&amp;sa=D&amp;ust=1611480253697000&amp;usg=AOvVaw0IVVuWWyA5R2gT8IuqlxXh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3" Type="http://schemas.openxmlformats.org/officeDocument/2006/relationships/image" Target="../media/image15.jpeg"/><Relationship Id="rId21" Type="http://schemas.openxmlformats.org/officeDocument/2006/relationships/image" Target="../media/image29.jpeg"/><Relationship Id="rId7" Type="http://schemas.openxmlformats.org/officeDocument/2006/relationships/image" Target="../media/image18.jpeg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4.jpeg"/><Relationship Id="rId20" Type="http://schemas.openxmlformats.org/officeDocument/2006/relationships/image" Target="../media/image28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jpeg"/><Relationship Id="rId11" Type="http://schemas.openxmlformats.org/officeDocument/2006/relationships/image" Target="../media/image20.jpeg"/><Relationship Id="rId24" Type="http://schemas.openxmlformats.org/officeDocument/2006/relationships/image" Target="../media/image32.jpe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23.jpeg"/><Relationship Id="rId23" Type="http://schemas.openxmlformats.org/officeDocument/2006/relationships/image" Target="../media/image31.jpeg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27.jpeg"/><Relationship Id="rId4" Type="http://schemas.openxmlformats.org/officeDocument/2006/relationships/image" Target="../media/image16.jpeg"/><Relationship Id="rId9" Type="http://schemas.openxmlformats.org/officeDocument/2006/relationships/oleObject" Target="../embeddings/oleObject2.bin"/><Relationship Id="rId14" Type="http://schemas.openxmlformats.org/officeDocument/2006/relationships/image" Target="../media/image22.jpeg"/><Relationship Id="rId22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hyperlink" Target="https://yandex.ru/video/preview/?text=%D0%B2%D0%B5%D0%B1%D0%B8%D0%BD%D0%B0%D1%80%D1%8B%20%D0%BF%D0%BE%20%D1%83%D0%B4%D0%B4%20%D0%B2%20%D0%BD%D0%B0%D1%87%D0%B0%D0%BB%D1%8C%D0%BD%D0%BE%D0%B9%20%D1%88%D0%BA%D0%BE%D0%BB%D0%B5&amp;path=yandex_search&amp;parent-reqid=1649472146771487-10654269536808367781-vla1-5772-vla-l7-balancer-8080-BAL-4935&amp;from_type=vast&amp;filmId=8955081120297151517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hyperlink" Target="https://www.youtube.com/watch?v=1sUaIC72nuI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yandex.ru/video/preview/?text=%D0%B2%D0%B5%D0%B1%D0%B8%D0%BD%D0%B0%D1%80%D1%8B%20%D0%BF%D0%BE%20%D1%83%D0%B4%D0%B4%20%D0%B2%20%D0%BD%D0%B0%D1%87%D0%B0%D0%BB%D1%8C%D0%BD%D0%BE%D0%B9%20%D1%88%D0%BA%D0%BE%D0%BB%D0%B5&amp;path=yandex_search&amp;parent-reqid=1649472146771487-10654269536808367781-vla1-5772-vla-l7-balancer-8080-BAL-4935&amp;from_type=vast&amp;filmId=8955081120297151517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youtube.com/watch?v=1sUaIC72nuI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71" name="Rectangle 11"/>
          <p:cNvSpPr>
            <a:spLocks noGrp="1" noChangeArrowheads="1"/>
          </p:cNvSpPr>
          <p:nvPr>
            <p:ph idx="1"/>
          </p:nvPr>
        </p:nvSpPr>
        <p:spPr>
          <a:xfrm>
            <a:off x="500063" y="2428875"/>
            <a:ext cx="7983537" cy="3660775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FF0000"/>
                </a:solidFill>
                <a:cs typeface="Times New Roman" pitchFamily="18" charset="0"/>
              </a:rPr>
              <a:t>«Повышение эффективности и качества образования 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FF0000"/>
                </a:solidFill>
                <a:cs typeface="Times New Roman" pitchFamily="18" charset="0"/>
              </a:rPr>
              <a:t>в начальной школе» </a:t>
            </a:r>
            <a:endParaRPr lang="ru-RU" sz="4800" dirty="0" smtClean="0">
              <a:solidFill>
                <a:srgbClr val="FF0000"/>
              </a:solidFill>
            </a:endParaRPr>
          </a:p>
        </p:txBody>
      </p:sp>
      <p:sp>
        <p:nvSpPr>
          <p:cNvPr id="168973" name="WordArt 13"/>
          <p:cNvSpPr>
            <a:spLocks noChangeArrowheads="1" noChangeShapeType="1" noTextEdit="1"/>
          </p:cNvSpPr>
          <p:nvPr/>
        </p:nvSpPr>
        <p:spPr bwMode="auto">
          <a:xfrm>
            <a:off x="785813" y="928688"/>
            <a:ext cx="7561262" cy="14398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r>
              <a:rPr lang="ru-RU" sz="2800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latin typeface="Impact"/>
              </a:rPr>
              <a:t>Тема </a:t>
            </a:r>
            <a:r>
              <a:rPr lang="ru-RU" sz="2800" kern="10" dirty="0" smtClean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latin typeface="Impact"/>
              </a:rPr>
              <a:t> методического  </a:t>
            </a:r>
            <a:r>
              <a:rPr lang="ru-RU" sz="2800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3366FF"/>
                </a:solidFill>
                <a:latin typeface="Impact"/>
              </a:rPr>
              <a:t>объединения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89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8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8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8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8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1" grpId="0" build="p"/>
      <p:bldP spid="16897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Ершова </a:t>
            </a:r>
            <a:r>
              <a:rPr lang="ru-RU" sz="1800" b="1" dirty="0" smtClean="0">
                <a:solidFill>
                  <a:srgbClr val="FF0000"/>
                </a:solidFill>
              </a:rPr>
              <a:t>Надежда Леонидовна</a:t>
            </a:r>
            <a:r>
              <a:rPr lang="ru-RU" sz="1800" b="1" dirty="0">
                <a:solidFill>
                  <a:srgbClr val="FF0000"/>
                </a:solidFill>
              </a:rPr>
              <a:t/>
            </a:r>
            <a:br>
              <a:rPr lang="ru-RU" sz="1800" b="1" dirty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         Тема </a:t>
            </a:r>
            <a:r>
              <a:rPr lang="ru-RU" sz="1800" b="1" dirty="0">
                <a:solidFill>
                  <a:srgbClr val="FF0000"/>
                </a:solidFill>
              </a:rPr>
              <a:t>самообразования: «Использование активных форм и </a:t>
            </a:r>
            <a:r>
              <a:rPr lang="ru-RU" sz="1800" b="1" dirty="0" smtClean="0">
                <a:solidFill>
                  <a:srgbClr val="FF0000"/>
                </a:solidFill>
              </a:rPr>
              <a:t>                                          методов  </a:t>
            </a:r>
            <a:r>
              <a:rPr lang="ru-RU" sz="1800" b="1" dirty="0">
                <a:solidFill>
                  <a:srgbClr val="FF0000"/>
                </a:solidFill>
              </a:rPr>
              <a:t>на уроках в начальной школе  в целях </a:t>
            </a:r>
            <a:r>
              <a:rPr lang="ru-RU" sz="1800" b="1" dirty="0" smtClean="0">
                <a:solidFill>
                  <a:srgbClr val="FF0000"/>
                </a:solidFill>
              </a:rPr>
              <a:t>обучения 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</a:t>
            </a:r>
            <a:r>
              <a:rPr lang="ru-RU" sz="1800" b="1" dirty="0">
                <a:solidFill>
                  <a:srgbClr val="FF0000"/>
                </a:solidFill>
              </a:rPr>
              <a:t>и воспитания самостоятельной личности в условиях внедрения ФГОС»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" y="1556792"/>
            <a:ext cx="4040188" cy="496855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Ц ели: </a:t>
            </a:r>
          </a:p>
          <a:p>
            <a:r>
              <a:rPr lang="ru-RU" dirty="0"/>
              <a:t>1.Повышение качества учебного и воспитательного процессов;</a:t>
            </a:r>
          </a:p>
          <a:p>
            <a:r>
              <a:rPr lang="ru-RU" dirty="0"/>
              <a:t>2.Обеспечение условий для развития  познавательной сферы учеников;</a:t>
            </a:r>
          </a:p>
          <a:p>
            <a:r>
              <a:rPr lang="ru-RU" dirty="0"/>
              <a:t>3.Формирование функциональной грамотности младших школьников на уроках в начальной школе.</a:t>
            </a:r>
          </a:p>
          <a:p>
            <a:r>
              <a:rPr lang="ru-RU" dirty="0"/>
              <a:t>  </a:t>
            </a:r>
            <a:r>
              <a:rPr lang="ru-RU" b="1" dirty="0">
                <a:solidFill>
                  <a:srgbClr val="FF0000"/>
                </a:solidFill>
              </a:rPr>
              <a:t>Задачи:    </a:t>
            </a:r>
          </a:p>
          <a:p>
            <a:r>
              <a:rPr lang="ru-RU" dirty="0"/>
              <a:t>- обеспечение условий для активизации познавательной деятельности обучающихся;</a:t>
            </a:r>
          </a:p>
          <a:p>
            <a:r>
              <a:rPr lang="ru-RU" dirty="0"/>
              <a:t>-обеспечение условий для развития природных задатков учеников, интеллектуального потенциала и самореализации личности;</a:t>
            </a:r>
          </a:p>
          <a:p>
            <a:r>
              <a:rPr lang="ru-RU" dirty="0"/>
              <a:t>-формирование и развитие функциональной грамотности средствами учебных предметов начальных классов.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1484784"/>
            <a:ext cx="4041775" cy="4641379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2021-2022уч год</a:t>
            </a:r>
          </a:p>
          <a:p>
            <a:r>
              <a:rPr lang="ru-RU" b="1" dirty="0">
                <a:solidFill>
                  <a:srgbClr val="FF0000"/>
                </a:solidFill>
              </a:rPr>
              <a:t>Перечень вопросов по самообразованию</a:t>
            </a:r>
            <a:r>
              <a:rPr lang="ru-RU" dirty="0"/>
              <a:t>:</a:t>
            </a:r>
          </a:p>
          <a:p>
            <a:r>
              <a:rPr lang="ru-RU" dirty="0"/>
              <a:t>-Изучение психолого-педагогической литературы;</a:t>
            </a:r>
          </a:p>
          <a:p>
            <a:r>
              <a:rPr lang="ru-RU" dirty="0"/>
              <a:t>-Разработка программно-методического обеспечения;</a:t>
            </a:r>
          </a:p>
          <a:p>
            <a:r>
              <a:rPr lang="ru-RU" dirty="0"/>
              <a:t>- Составление (выбор) комплексных и промежуточных  проверочных работ;</a:t>
            </a:r>
          </a:p>
          <a:p>
            <a:r>
              <a:rPr lang="ru-RU" dirty="0"/>
              <a:t>-Проектная деятельность:</a:t>
            </a:r>
          </a:p>
          <a:p>
            <a:r>
              <a:rPr lang="ru-RU" dirty="0"/>
              <a:t>-Изучение опыта других преподавателей;</a:t>
            </a:r>
          </a:p>
          <a:p>
            <a:r>
              <a:rPr lang="ru-RU" dirty="0"/>
              <a:t>-Совершенствование методов учебно-воспитательного </a:t>
            </a:r>
            <a:r>
              <a:rPr lang="ru-RU" dirty="0" smtClean="0"/>
              <a:t>процесса</a:t>
            </a:r>
            <a:r>
              <a:rPr lang="ru-RU" dirty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Источники </a:t>
            </a:r>
            <a:r>
              <a:rPr lang="ru-RU" b="1" dirty="0" err="1">
                <a:solidFill>
                  <a:srgbClr val="FF0000"/>
                </a:solidFill>
              </a:rPr>
              <a:t>информациии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</a:p>
          <a:p>
            <a:endParaRPr lang="ru-RU" dirty="0"/>
          </a:p>
          <a:p>
            <a:r>
              <a:rPr lang="ru-RU" dirty="0"/>
              <a:t>https://melkie.net/podborki/lepbuk-svoimi-rukami.html</a:t>
            </a:r>
          </a:p>
          <a:p>
            <a:r>
              <a:rPr lang="ru-RU" dirty="0"/>
              <a:t>Л. В. </a:t>
            </a:r>
            <a:r>
              <a:rPr lang="ru-RU" dirty="0" err="1"/>
              <a:t>Байбородова</a:t>
            </a:r>
            <a:r>
              <a:rPr lang="ru-RU" dirty="0"/>
              <a:t>, Л. Н. Серебренников. - М. : Просвещение, 2019. - 175с. - (Работаем по новым стандартам// </a:t>
            </a:r>
          </a:p>
          <a:p>
            <a:r>
              <a:rPr lang="ru-RU" dirty="0"/>
              <a:t>Методические рекомендации по формированию УУД средствами различных учебных предметов / З.И. Дмитриенко, С.Н. Колесова, А.В. Молокова</a:t>
            </a:r>
          </a:p>
          <a:p>
            <a:r>
              <a:rPr lang="ru-RU" dirty="0"/>
              <a:t>Алексеева, Е. Е. Методика формирования функциональной грамотности учащихся в обучении математике / Е. Е. Алексеева // </a:t>
            </a:r>
          </a:p>
          <a:p>
            <a:endParaRPr lang="ru-RU" dirty="0"/>
          </a:p>
        </p:txBody>
      </p:sp>
      <p:pic>
        <p:nvPicPr>
          <p:cNvPr id="4098" name="Picture 2" descr="https://edu.tatar.ru/upload/anketas/168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0501"/>
            <a:ext cx="857256" cy="1143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00698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496944" cy="4766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71942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700" b="1" dirty="0" err="1" smtClean="0">
                <a:solidFill>
                  <a:srgbClr val="0070C0"/>
                </a:solidFill>
              </a:rPr>
              <a:t>Галиева</a:t>
            </a:r>
            <a:r>
              <a:rPr lang="ru-RU" sz="2700" b="1" dirty="0" smtClean="0">
                <a:solidFill>
                  <a:srgbClr val="0070C0"/>
                </a:solidFill>
              </a:rPr>
              <a:t> Лилия </a:t>
            </a:r>
            <a:r>
              <a:rPr lang="ru-RU" sz="2700" b="1" dirty="0" err="1" smtClean="0">
                <a:solidFill>
                  <a:srgbClr val="0070C0"/>
                </a:solidFill>
              </a:rPr>
              <a:t>Азатовна</a:t>
            </a:r>
            <a:r>
              <a:rPr lang="ru-RU" sz="2700" b="1" dirty="0">
                <a:solidFill>
                  <a:srgbClr val="0070C0"/>
                </a:solidFill>
              </a:rPr>
              <a:t/>
            </a:r>
            <a:br>
              <a:rPr lang="ru-RU" sz="2700" b="1" dirty="0">
                <a:solidFill>
                  <a:srgbClr val="0070C0"/>
                </a:solidFill>
              </a:rPr>
            </a:br>
            <a:r>
              <a:rPr lang="ru-RU" sz="2700" dirty="0" smtClean="0"/>
              <a:t>               </a:t>
            </a:r>
            <a:r>
              <a:rPr lang="ru-RU" sz="2700" b="1" dirty="0"/>
              <a:t>Тема</a:t>
            </a:r>
            <a:r>
              <a:rPr lang="ru-RU" sz="2700" b="1" dirty="0" smtClean="0"/>
              <a:t>:</a:t>
            </a:r>
            <a:r>
              <a:rPr lang="ru-RU" sz="2400" b="1" dirty="0" smtClean="0"/>
              <a:t> «Формирование универсальных учебных действий у учащихся на уровне начального общего образования»</a:t>
            </a:r>
            <a:br>
              <a:rPr lang="ru-RU" sz="2400" b="1" dirty="0" smtClean="0"/>
            </a:br>
            <a:endParaRPr lang="ru-RU" sz="27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3866489" cy="423738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ПЛАН САМООБРАЗОВАНИЯ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060848"/>
            <a:ext cx="437573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b="1" dirty="0"/>
              <a:t>Цель:</a:t>
            </a:r>
            <a:r>
              <a:rPr lang="ru-RU" sz="1200" dirty="0"/>
              <a:t> </a:t>
            </a:r>
            <a:r>
              <a:rPr lang="ru-RU" sz="1200" dirty="0" smtClean="0"/>
              <a:t> Изучение основных аспектов и условий формирования универсальных учебных действий у младших школьников  при реализации ФГОС НОО.</a:t>
            </a:r>
          </a:p>
          <a:p>
            <a:pPr marL="0" indent="0">
              <a:buNone/>
            </a:pPr>
            <a:r>
              <a:rPr lang="ru-RU" sz="1200" b="1" dirty="0" smtClean="0"/>
              <a:t>Задачи</a:t>
            </a:r>
            <a:r>
              <a:rPr lang="ru-RU" sz="1200" dirty="0"/>
              <a:t>: </a:t>
            </a:r>
          </a:p>
          <a:p>
            <a:pPr lvl="0"/>
            <a:r>
              <a:rPr lang="ru-RU" sz="1200" dirty="0" smtClean="0"/>
              <a:t>Совершенствовать педагогического мастерства в сфере формирования универсальных учебных действий в рамках ФГОС НОО.</a:t>
            </a:r>
          </a:p>
          <a:p>
            <a:pPr lvl="0"/>
            <a:r>
              <a:rPr lang="ru-RU" sz="1200" dirty="0" smtClean="0"/>
              <a:t>Изучить ценностные ориентиры начального образования.</a:t>
            </a:r>
          </a:p>
          <a:p>
            <a:pPr lvl="0"/>
            <a:r>
              <a:rPr lang="ru-RU" sz="1200" dirty="0" smtClean="0"/>
              <a:t>Определить состав и характеристику универсальных учебных действий.</a:t>
            </a:r>
          </a:p>
          <a:p>
            <a:pPr lvl="0"/>
            <a:r>
              <a:rPr lang="ru-RU" sz="1200" dirty="0" smtClean="0"/>
              <a:t>Выявить в содержании предметных линий универсальные учебные действия и определить условия формирования в образовательном процессе и жизненно важных ситуациях. </a:t>
            </a:r>
          </a:p>
          <a:p>
            <a:pPr lvl="0"/>
            <a:r>
              <a:rPr lang="ru-RU" sz="1200" dirty="0" smtClean="0"/>
              <a:t>Установить связь универсальных учебных действий с содержанием учебных  предметов в соответствии с Рабочими программами учебных предметов.</a:t>
            </a:r>
          </a:p>
          <a:p>
            <a:pPr lvl="0"/>
            <a:r>
              <a:rPr lang="ru-RU" sz="1200" dirty="0" smtClean="0"/>
              <a:t>Изучить типовые задачи формирования личностных,  регулятивных,  познавательных, коммуникативных универсальных учебных действий; характеристики результатов формирования универсальных учебных действий на разных этапах обучения в начальной школе.</a:t>
            </a:r>
          </a:p>
          <a:p>
            <a:pPr lvl="0"/>
            <a:r>
              <a:rPr lang="ru-RU" sz="1200" dirty="0" smtClean="0"/>
              <a:t> Способствовать формированию основ финансовой грамотности у детей.</a:t>
            </a:r>
          </a:p>
          <a:p>
            <a:pPr>
              <a:buNone/>
            </a:pPr>
            <a:r>
              <a:rPr lang="ru-RU" sz="1200" dirty="0" smtClean="0"/>
              <a:t> </a:t>
            </a:r>
          </a:p>
          <a:p>
            <a:endParaRPr lang="ru-RU" sz="1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27984" y="1772816"/>
            <a:ext cx="4258816" cy="216024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</a:t>
            </a:r>
            <a:r>
              <a:rPr lang="ru-RU" sz="1400" dirty="0" smtClean="0">
                <a:solidFill>
                  <a:srgbClr val="0070C0"/>
                </a:solidFill>
              </a:rPr>
              <a:t>2021- 2022 УЧЕБНЫЙ ГОД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2060848"/>
            <a:ext cx="4248472" cy="47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200" b="1" dirty="0"/>
              <a:t>Перечень вопросов по самообразованию: </a:t>
            </a:r>
            <a:endParaRPr lang="ru-RU" sz="1200" dirty="0"/>
          </a:p>
          <a:p>
            <a:pPr lvl="0"/>
            <a:r>
              <a:rPr lang="ru-RU" sz="1200" dirty="0"/>
              <a:t>изучение психолого-педагогической литературы;</a:t>
            </a:r>
          </a:p>
          <a:p>
            <a:pPr lvl="0"/>
            <a:r>
              <a:rPr lang="ru-RU" sz="1200" dirty="0"/>
              <a:t>разработка программно-методического обеспечения учебно-воспитательного процесса;</a:t>
            </a:r>
          </a:p>
          <a:p>
            <a:pPr lvl="0"/>
            <a:r>
              <a:rPr lang="ru-RU" sz="1200" dirty="0"/>
              <a:t>проектная и исследовательская деятельность;</a:t>
            </a:r>
          </a:p>
          <a:p>
            <a:pPr lvl="0"/>
            <a:r>
              <a:rPr lang="ru-RU" sz="1200" dirty="0"/>
              <a:t>анализ и оценка результатов своей деятельности и деятельности учащихся;</a:t>
            </a:r>
          </a:p>
          <a:p>
            <a:pPr lvl="0"/>
            <a:r>
              <a:rPr lang="ru-RU" sz="1200" dirty="0"/>
              <a:t>продолжать изучать педагогический опыт других преподавателей;</a:t>
            </a:r>
          </a:p>
          <a:p>
            <a:pPr lvl="0"/>
            <a:r>
              <a:rPr lang="ru-RU" sz="1200" dirty="0"/>
              <a:t>планомерное и систематическое совершенствование методов учебно–воспитательного процесса.</a:t>
            </a:r>
          </a:p>
          <a:p>
            <a:pPr marL="0" indent="0">
              <a:buNone/>
            </a:pPr>
            <a:r>
              <a:rPr lang="ru-RU" sz="1200" b="1" dirty="0" smtClean="0"/>
              <a:t>Источники информации:</a:t>
            </a:r>
          </a:p>
          <a:p>
            <a:pPr marL="0" indent="0"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Актаева</a:t>
            </a:r>
            <a:r>
              <a:rPr lang="ru-RU" sz="1200" dirty="0" smtClean="0"/>
              <a:t> </a:t>
            </a:r>
            <a:r>
              <a:rPr lang="ru-RU" sz="1200" dirty="0"/>
              <a:t>Т.В. Формирование универсальных учебных действий </a:t>
            </a:r>
            <a:r>
              <a:rPr lang="ru-RU" sz="1200" dirty="0" smtClean="0">
                <a:hlinkClick r:id="rId2"/>
              </a:rPr>
              <a:t>festival.1september.ru/</a:t>
            </a:r>
            <a:r>
              <a:rPr lang="ru-RU" sz="1200" dirty="0" err="1" smtClean="0">
                <a:hlinkClick r:id="rId2"/>
              </a:rPr>
              <a:t>articles</a:t>
            </a:r>
            <a:r>
              <a:rPr lang="ru-RU" sz="1200" dirty="0" smtClean="0">
                <a:hlinkClick r:id="rId2"/>
              </a:rPr>
              <a:t>/635018</a:t>
            </a:r>
            <a:r>
              <a:rPr lang="ru-RU" sz="1200" dirty="0">
                <a:hlinkClick r:id="rId2"/>
              </a:rPr>
              <a:t>/</a:t>
            </a:r>
            <a:r>
              <a:rPr lang="ru-RU" sz="1200" dirty="0"/>
              <a:t> 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Антропова </a:t>
            </a:r>
            <a:r>
              <a:rPr lang="ru-RU" sz="1200" dirty="0"/>
              <a:t>Е.В. Осуществление дифференцированного подхода в формировании познавательной деятельности </a:t>
            </a:r>
            <a:r>
              <a:rPr lang="ru-RU" sz="1200" dirty="0" smtClean="0">
                <a:hlinkClick r:id="rId3"/>
              </a:rPr>
              <a:t>festival.1september.ru/</a:t>
            </a:r>
            <a:r>
              <a:rPr lang="ru-RU" sz="1200" dirty="0" err="1" smtClean="0">
                <a:hlinkClick r:id="rId3"/>
              </a:rPr>
              <a:t>articles</a:t>
            </a:r>
            <a:r>
              <a:rPr lang="ru-RU" sz="1200" dirty="0" smtClean="0">
                <a:hlinkClick r:id="rId3"/>
              </a:rPr>
              <a:t>/514422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Дергунова</a:t>
            </a:r>
            <a:r>
              <a:rPr lang="ru-RU" sz="1200" dirty="0" smtClean="0"/>
              <a:t> </a:t>
            </a:r>
            <a:r>
              <a:rPr lang="ru-RU" sz="1200" dirty="0"/>
              <a:t>Т.А. Формирование коммуникативных универсальных учебных действий младших школьников // Культура, наука, образование: проблемы и перспективы — — с. 41-43</a:t>
            </a:r>
            <a:r>
              <a:rPr lang="ru-RU" sz="1200" dirty="0" smtClean="0"/>
              <a:t>.</a:t>
            </a:r>
          </a:p>
          <a:p>
            <a:pPr marL="0" indent="0">
              <a:buNone/>
            </a:pPr>
            <a:r>
              <a:rPr lang="ru-RU" sz="1200" dirty="0" smtClean="0"/>
              <a:t>- Лукина </a:t>
            </a:r>
            <a:r>
              <a:rPr lang="ru-RU" sz="1200" dirty="0"/>
              <a:t>Е.А. Образовательные технологии, обеспечивающие формирование универсальных учебных действий// Наука и образование: современные тренды. — 2013. — № 2 (2). — с. 46-102.</a:t>
            </a:r>
          </a:p>
          <a:p>
            <a:pPr>
              <a:buFontTx/>
              <a:buChar char="-"/>
            </a:pPr>
            <a:endParaRPr lang="ru-RU" sz="1200" dirty="0"/>
          </a:p>
          <a:p>
            <a:pPr>
              <a:buFontTx/>
              <a:buChar char="-"/>
            </a:pPr>
            <a:endParaRPr lang="ru-RU" sz="1200" dirty="0" smtClean="0"/>
          </a:p>
        </p:txBody>
      </p:sp>
      <p:pic>
        <p:nvPicPr>
          <p:cNvPr id="2050" name="Picture 2" descr="https://edu.tatar.ru/upload/anketas/173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76240"/>
            <a:ext cx="857256" cy="1143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2774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Формы самообразования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" name="Picture 2" descr="https://ds04.infourok.ru/uploads/ex/0759/000844b8-02786afe/img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3427" y="1922833"/>
            <a:ext cx="3209701" cy="2407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0059">
            <a:off x="5610598" y="1153818"/>
            <a:ext cx="1110528" cy="8691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47864" y="1200330"/>
            <a:ext cx="991668" cy="776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82569">
            <a:off x="2202901" y="4204952"/>
            <a:ext cx="881593" cy="689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97002">
            <a:off x="6168681" y="4336268"/>
            <a:ext cx="983105" cy="7693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2771800" y="4549923"/>
            <a:ext cx="3815406" cy="2125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Распространение опыта:</a:t>
            </a:r>
          </a:p>
          <a:p>
            <a:pPr algn="ctr"/>
            <a:r>
              <a:rPr lang="ru-RU" sz="1000" b="1" dirty="0" smtClean="0">
                <a:solidFill>
                  <a:srgbClr val="0070C0"/>
                </a:solidFill>
              </a:rPr>
              <a:t>1.Выступление на региональной научно – практической конференции «</a:t>
            </a:r>
            <a:r>
              <a:rPr lang="ru-RU" sz="1000" b="1" dirty="0" err="1" smtClean="0">
                <a:solidFill>
                  <a:srgbClr val="0070C0"/>
                </a:solidFill>
              </a:rPr>
              <a:t>Развитиелогического</a:t>
            </a:r>
            <a:r>
              <a:rPr lang="ru-RU" sz="1000" b="1" dirty="0" smtClean="0">
                <a:solidFill>
                  <a:srgbClr val="0070C0"/>
                </a:solidFill>
              </a:rPr>
              <a:t> мышления </a:t>
            </a:r>
            <a:r>
              <a:rPr lang="ru-RU" sz="1000" dirty="0" smtClean="0">
                <a:solidFill>
                  <a:srgbClr val="0070C0"/>
                </a:solidFill>
              </a:rPr>
              <a:t>»</a:t>
            </a:r>
          </a:p>
          <a:p>
            <a:pPr algn="ctr"/>
            <a:r>
              <a:rPr lang="ru-RU" sz="1000" b="1" dirty="0" smtClean="0">
                <a:solidFill>
                  <a:srgbClr val="0070C0"/>
                </a:solidFill>
              </a:rPr>
              <a:t>2.Открытый классный час «Человек отражается в своих поступках».</a:t>
            </a:r>
            <a:endParaRPr lang="ru-RU" sz="1000" b="1" dirty="0">
              <a:solidFill>
                <a:srgbClr val="0070C0"/>
              </a:solidFill>
            </a:endParaRPr>
          </a:p>
          <a:p>
            <a:pPr algn="ctr"/>
            <a:endParaRPr lang="ru-RU" sz="1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6770612" y="5076978"/>
            <a:ext cx="1951020" cy="144638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Конференция </a:t>
            </a:r>
          </a:p>
          <a:p>
            <a:pPr algn="ctr"/>
            <a:r>
              <a:rPr lang="ru-RU" sz="1200" dirty="0" smtClean="0"/>
              <a:t>«</a:t>
            </a:r>
            <a:r>
              <a:rPr lang="ru-RU" sz="1200" b="1" dirty="0">
                <a:hlinkClick r:id="rId8"/>
              </a:rPr>
              <a:t>Новый инструмент оценивания школьников: механика работы</a:t>
            </a:r>
            <a:endParaRPr lang="ru-RU" sz="1200" dirty="0"/>
          </a:p>
        </p:txBody>
      </p:sp>
      <p:sp>
        <p:nvSpPr>
          <p:cNvPr id="18" name="Овал 17"/>
          <p:cNvSpPr/>
          <p:nvPr/>
        </p:nvSpPr>
        <p:spPr>
          <a:xfrm>
            <a:off x="244133" y="5076978"/>
            <a:ext cx="2103518" cy="14565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>
              <a:hlinkClick r:id="rId9"/>
            </a:endParaRPr>
          </a:p>
          <a:p>
            <a:pPr fontAlgn="t"/>
            <a:endParaRPr lang="ru-RU" sz="1100" b="1" dirty="0">
              <a:hlinkClick r:id="rId9"/>
            </a:endParaRPr>
          </a:p>
          <a:p>
            <a:pPr fontAlgn="t"/>
            <a:endParaRPr lang="ru-RU" sz="1100" b="1" dirty="0" smtClean="0">
              <a:hlinkClick r:id="rId9"/>
            </a:endParaRPr>
          </a:p>
          <a:p>
            <a:pPr fontAlgn="t"/>
            <a:r>
              <a:rPr lang="ru-RU" sz="1100" b="1" dirty="0" err="1" smtClean="0">
                <a:solidFill>
                  <a:schemeClr val="accent6">
                    <a:lumMod val="50000"/>
                  </a:schemeClr>
                </a:solidFill>
                <a:hlinkClick r:id="rId9"/>
              </a:rPr>
              <a:t>Вебинар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: "</a:t>
            </a: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hlinkClick r:id="rId9"/>
              </a:rPr>
              <a:t>Формирование универсальных 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учебных..."</a:t>
            </a:r>
          </a:p>
          <a:p>
            <a:pPr fontAlgn="t"/>
            <a:r>
              <a:rPr lang="ru-RU" sz="1100" b="1" dirty="0" err="1">
                <a:solidFill>
                  <a:schemeClr val="accent6">
                    <a:lumMod val="50000"/>
                  </a:schemeClr>
                </a:solidFill>
                <a:hlinkClick r:id="rId9"/>
              </a:rPr>
              <a:t>youtube.com</a:t>
            </a:r>
            <a:r>
              <a:rPr lang="ru-RU" sz="1100" dirty="0" err="1">
                <a:solidFill>
                  <a:schemeClr val="accent6">
                    <a:lumMod val="50000"/>
                  </a:schemeClr>
                </a:solidFill>
                <a:hlinkClick r:id="rId9"/>
              </a:rPr>
              <a:t>›watch?v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=1sUaIC72nuI</a:t>
            </a:r>
            <a:endParaRPr lang="ru-RU" sz="11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660233" y="404664"/>
            <a:ext cx="2274360" cy="147071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hlinkClick r:id="rId10"/>
            </a:endParaRPr>
          </a:p>
          <a:p>
            <a:pPr algn="ctr"/>
            <a:r>
              <a:rPr lang="ru-RU" sz="1200" b="1" dirty="0" err="1" smtClean="0">
                <a:hlinkClick r:id="rId10"/>
              </a:rPr>
              <a:t>Вебинар</a:t>
            </a:r>
            <a:r>
              <a:rPr lang="ru-RU" sz="1200" dirty="0">
                <a:hlinkClick r:id="rId10"/>
              </a:rPr>
              <a:t> ««Мониторинг развития УУД в НШ на основе комплекта «</a:t>
            </a:r>
            <a:r>
              <a:rPr lang="ru-RU" sz="1200" dirty="0" smtClean="0">
                <a:hlinkClick r:id="rId10"/>
              </a:rPr>
              <a:t>Учимся учиться»</a:t>
            </a:r>
            <a:endParaRPr lang="ru-RU" sz="1200" dirty="0">
              <a:hlinkClick r:id="rId10"/>
            </a:endParaRPr>
          </a:p>
          <a:p>
            <a:pPr algn="ctr"/>
            <a:endParaRPr lang="ru-RU" dirty="0"/>
          </a:p>
        </p:txBody>
      </p:sp>
      <p:pic>
        <p:nvPicPr>
          <p:cNvPr id="20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06681">
            <a:off x="1915746" y="2384023"/>
            <a:ext cx="1110528" cy="8691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3312" flipH="1">
            <a:off x="6080769" y="2484745"/>
            <a:ext cx="1012875" cy="7926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64704">
            <a:off x="4192557" y="4053588"/>
            <a:ext cx="573075" cy="448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Овал 22"/>
          <p:cNvSpPr/>
          <p:nvPr/>
        </p:nvSpPr>
        <p:spPr>
          <a:xfrm>
            <a:off x="112007" y="131797"/>
            <a:ext cx="2223864" cy="14565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>
              <a:hlinkClick r:id="rId9"/>
            </a:endParaRPr>
          </a:p>
          <a:p>
            <a:pPr fontAlgn="t"/>
            <a:endParaRPr lang="ru-RU" sz="1100" b="1" dirty="0">
              <a:hlinkClick r:id="rId9"/>
            </a:endParaRPr>
          </a:p>
          <a:p>
            <a:pPr fontAlgn="t"/>
            <a:endParaRPr lang="ru-RU" sz="1100" b="1" dirty="0" smtClean="0">
              <a:hlinkClick r:id="rId9"/>
            </a:endParaRPr>
          </a:p>
          <a:p>
            <a:pPr fontAlgn="t"/>
            <a:r>
              <a:rPr lang="ru-RU" sz="1100" b="1" dirty="0" err="1" smtClean="0">
                <a:solidFill>
                  <a:schemeClr val="accent6">
                    <a:lumMod val="50000"/>
                  </a:schemeClr>
                </a:solidFill>
                <a:hlinkClick r:id="rId9"/>
              </a:rPr>
              <a:t>Вебинар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: "</a:t>
            </a: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hlinkClick r:id="rId9"/>
              </a:rPr>
              <a:t>Формирование универсальных 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учебных..."</a:t>
            </a:r>
          </a:p>
          <a:p>
            <a:pPr fontAlgn="t"/>
            <a:r>
              <a:rPr lang="ru-RU" sz="1100" b="1" dirty="0" err="1">
                <a:solidFill>
                  <a:schemeClr val="accent6">
                    <a:lumMod val="50000"/>
                  </a:schemeClr>
                </a:solidFill>
                <a:hlinkClick r:id="rId9"/>
              </a:rPr>
              <a:t>youtube.com</a:t>
            </a:r>
            <a:r>
              <a:rPr lang="ru-RU" sz="1100" dirty="0" err="1">
                <a:solidFill>
                  <a:schemeClr val="accent6">
                    <a:lumMod val="50000"/>
                  </a:schemeClr>
                </a:solidFill>
                <a:hlinkClick r:id="rId9"/>
              </a:rPr>
              <a:t>›watch?v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=1sUaIC72nuI</a:t>
            </a:r>
            <a:endParaRPr lang="ru-RU" sz="11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152136" y="2692504"/>
            <a:ext cx="2103518" cy="14565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/>
          </a:p>
          <a:p>
            <a:pPr fontAlgn="t"/>
            <a:endParaRPr lang="ru-RU" sz="1100" b="1" dirty="0"/>
          </a:p>
          <a:p>
            <a:pPr fontAlgn="t"/>
            <a:endParaRPr lang="ru-RU" sz="1100" b="1" dirty="0" smtClean="0"/>
          </a:p>
          <a:p>
            <a:pPr fontAlgn="t"/>
            <a:r>
              <a:rPr lang="ru-RU" sz="1100" b="1" dirty="0" err="1" smtClean="0">
                <a:solidFill>
                  <a:schemeClr val="accent1">
                    <a:lumMod val="75000"/>
                  </a:schemeClr>
                </a:solidFill>
              </a:rPr>
              <a:t>Вебинар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«Интерактивные методы обучения</a:t>
            </a:r>
          </a:p>
          <a:p>
            <a:pPr fontAlgn="t"/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Платформа  </a:t>
            </a:r>
            <a:r>
              <a:rPr lang="ru-RU" sz="1100" b="1" dirty="0" err="1" smtClean="0">
                <a:solidFill>
                  <a:schemeClr val="accent1">
                    <a:lumMod val="75000"/>
                  </a:schemeClr>
                </a:solidFill>
              </a:rPr>
              <a:t>Учи.ру</a:t>
            </a:r>
            <a:endParaRPr lang="ru-RU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t"/>
            <a:endParaRPr lang="ru-RU" sz="1100" b="1" dirty="0">
              <a:solidFill>
                <a:schemeClr val="accent6">
                  <a:lumMod val="50000"/>
                </a:schemeClr>
              </a:solidFill>
            </a:endParaRPr>
          </a:p>
          <a:p>
            <a:pPr fontAlgn="t"/>
            <a:endParaRPr lang="ru-RU" sz="11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fontAlgn="t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6882850" y="3063539"/>
            <a:ext cx="2261150" cy="144638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Муниципальный семинар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«Формирование читательской грамотности»</a:t>
            </a:r>
          </a:p>
          <a:p>
            <a:pPr algn="ctr"/>
            <a:endParaRPr lang="ru-RU" dirty="0"/>
          </a:p>
        </p:txBody>
      </p:sp>
      <p:sp>
        <p:nvSpPr>
          <p:cNvPr id="26" name="Стрелка вниз 25"/>
          <p:cNvSpPr/>
          <p:nvPr/>
        </p:nvSpPr>
        <p:spPr>
          <a:xfrm>
            <a:off x="4267927" y="1171907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1340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ts val="1500"/>
              </a:lnSpc>
              <a:spcAft>
                <a:spcPts val="750"/>
              </a:spcAft>
            </a:pPr>
            <a:r>
              <a:rPr lang="ru-RU" sz="27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Насыбуллина</a:t>
            </a:r>
            <a:r>
              <a:rPr lang="ru-RU" sz="2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27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Фания</a:t>
            </a:r>
            <a:r>
              <a:rPr lang="ru-RU" sz="2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27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Вагизова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</a:t>
            </a:r>
            <a:br>
              <a:rPr lang="ru-RU" dirty="0" smtClean="0"/>
            </a:br>
            <a:r>
              <a:rPr lang="ru-RU" dirty="0" smtClean="0"/>
              <a:t>     </a:t>
            </a:r>
            <a:r>
              <a:rPr lang="ru-RU" sz="2700" b="1" dirty="0" smtClean="0"/>
              <a:t>Тема</a:t>
            </a:r>
            <a:r>
              <a:rPr lang="ru-RU" sz="2700" b="1" dirty="0"/>
              <a:t>: «Развитие познавательной активности </a:t>
            </a:r>
            <a:r>
              <a:rPr lang="ru-RU" sz="2700" b="1" dirty="0" smtClean="0"/>
              <a:t>младших школьников  </a:t>
            </a:r>
            <a:r>
              <a:rPr lang="ru-RU" sz="2700" b="1" dirty="0"/>
              <a:t>в условиях реализации  ФГОС».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48018"/>
            <a:ext cx="4176464" cy="5309982"/>
          </a:xfrm>
        </p:spPr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ru-RU" sz="3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САМООБРАЗОВАНИЯ</a:t>
            </a: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Цель изучения:</a:t>
            </a:r>
            <a:endParaRPr lang="ru-RU" sz="36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Обобщить опыт по внедрению эффективных средств, приёмов развития познавательных способностей в учебный процесс, показать эффективность этих приёмов работы.</a:t>
            </a:r>
            <a:endParaRPr lang="ru-RU" sz="3600" dirty="0">
              <a:latin typeface="+mj-lt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Задачи:</a:t>
            </a:r>
            <a:endParaRPr lang="ru-RU" sz="3600" dirty="0">
              <a:latin typeface="+mj-lt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1.Изучить характеристики познавательных процессов;</a:t>
            </a:r>
            <a:endParaRPr lang="ru-RU" sz="3600" dirty="0">
              <a:latin typeface="+mj-lt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2.Выявить особенности развития познавательных процессов детей младшего школьного возраста;</a:t>
            </a:r>
            <a:endParaRPr lang="ru-RU" sz="3600" dirty="0">
              <a:latin typeface="+mj-lt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3.Определить технологии, способствующие развитию познавательных способностей ;</a:t>
            </a:r>
            <a:endParaRPr lang="ru-RU" sz="3600" dirty="0">
              <a:latin typeface="+mj-lt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4.Определить, какое место технологии развития познавательных способностей занимают в </a:t>
            </a:r>
            <a:r>
              <a:rPr lang="ru-RU" dirty="0" err="1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учебно</a:t>
            </a:r>
            <a:r>
              <a:rPr lang="ru-RU" dirty="0">
                <a:solidFill>
                  <a:srgbClr val="000000"/>
                </a:solidFill>
                <a:latin typeface="+mj-lt"/>
                <a:ea typeface="Times New Roman"/>
                <a:cs typeface="Times New Roman"/>
              </a:rPr>
              <a:t> - воспитательном процессе.</a:t>
            </a:r>
            <a:endParaRPr lang="ru-RU" sz="3600" dirty="0">
              <a:latin typeface="+mj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22820" y="1556791"/>
            <a:ext cx="2747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2021- 2022 УЧЕБНЫЙ ГОД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1926123"/>
            <a:ext cx="41044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Перечень вопросов по самообразованию: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0000"/>
                </a:solidFill>
                <a:latin typeface="Arial"/>
                <a:ea typeface="Times New Roman"/>
              </a:rPr>
              <a:t>Теоретическое изучение темы. Журналы и газеты: «Начальная школа», «Начальная школа плюс до и после», «Первое сентября. Начальная школа» и </a:t>
            </a:r>
            <a:r>
              <a:rPr lang="ru-RU" sz="1200" dirty="0" smtClean="0">
                <a:solidFill>
                  <a:srgbClr val="000000"/>
                </a:solidFill>
                <a:latin typeface="Arial"/>
                <a:ea typeface="Times New Roman"/>
              </a:rPr>
              <a:t>др.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Пополнение знаний и опыта работы за счет конференций,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вебинаров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семинаров по предмету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Изучение инновационных методов работы ведущих учителей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Обзор в Интернете информации для учителей начальных классов по педагогике 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психологии.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рабочих программ.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Источники информации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). Лозовая В.И. Целостный подход к формированию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познават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актив. школьников.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Автореф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дисс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канд.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пед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наук.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Бабанский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Ю.К. Активность и самостоятельность уч-ся в обучении.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Избр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педагог. труды. / Сост. М.Ю.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Бабанский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- М.,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). Щукина Г.И. Активизация познавательной деятельности в учебном процессе. -М.,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). В.Д.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Шадриков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Н.П. Анисимова,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Е.Н.Корнеева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и др.; Познавательные процессы и способности в обучении.- М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.:</a:t>
            </a:r>
          </a:p>
        </p:txBody>
      </p:sp>
      <p:pic>
        <p:nvPicPr>
          <p:cNvPr id="1034" name="Picture 10" descr="C:\Users\Matrix\Desktop\246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754538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4031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изучения данной темы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16832"/>
            <a:ext cx="2413995" cy="269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2687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М</a:t>
            </a:r>
            <a:r>
              <a:rPr lang="ru-RU" b="1" dirty="0" smtClean="0">
                <a:solidFill>
                  <a:srgbClr val="0070C0"/>
                </a:solidFill>
              </a:rPr>
              <a:t>етодика </a:t>
            </a:r>
            <a:r>
              <a:rPr lang="ru-RU" b="1" dirty="0">
                <a:solidFill>
                  <a:srgbClr val="0070C0"/>
                </a:solidFill>
              </a:rPr>
              <a:t>и практика обучения все больше стали обращаться к личности обучающегося.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472514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Научить </a:t>
            </a:r>
            <a:r>
              <a:rPr lang="ru-RU" b="1" dirty="0">
                <a:solidFill>
                  <a:srgbClr val="0070C0"/>
                </a:solidFill>
              </a:rPr>
              <a:t>школьника понимать собственные достижения, сравнивать себя с самим собой в процессе развития, вселить уверенность в свои силы и возможности, развить стремление к совершенствованию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1268761"/>
            <a:ext cx="35638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В</a:t>
            </a:r>
            <a:r>
              <a:rPr lang="ru-RU" b="1" dirty="0" smtClean="0">
                <a:solidFill>
                  <a:srgbClr val="0070C0"/>
                </a:solidFill>
              </a:rPr>
              <a:t>остребованы </a:t>
            </a:r>
            <a:r>
              <a:rPr lang="ru-RU" b="1" dirty="0">
                <a:solidFill>
                  <a:srgbClr val="0070C0"/>
                </a:solidFill>
              </a:rPr>
              <a:t>люди, быстро ориентирующиеся в различных ситуациях, творчески решающие возникшие проблемы, понимающие и принимающие всю меру ответственности за свои решения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1650" y="2564904"/>
            <a:ext cx="2734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Необходимость </a:t>
            </a:r>
            <a:r>
              <a:rPr lang="ru-RU" b="1" dirty="0">
                <a:solidFill>
                  <a:srgbClr val="0070C0"/>
                </a:solidFill>
              </a:rPr>
              <a:t>активизации познавательной деятельности диктуется возросшими требованиями к воспитанию и образованию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4417" y="3300085"/>
            <a:ext cx="1378825" cy="112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11850">
            <a:off x="2288141" y="2049030"/>
            <a:ext cx="1023068" cy="82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167492">
            <a:off x="1993885" y="3995900"/>
            <a:ext cx="1231285" cy="99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107096">
            <a:off x="2554130" y="4969129"/>
            <a:ext cx="1760839" cy="1109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5418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700" b="1" dirty="0" err="1" smtClean="0">
                <a:solidFill>
                  <a:srgbClr val="0070C0"/>
                </a:solidFill>
              </a:rPr>
              <a:t>Козыркина</a:t>
            </a:r>
            <a:r>
              <a:rPr lang="ru-RU" sz="2700" b="1" dirty="0" smtClean="0">
                <a:solidFill>
                  <a:srgbClr val="0070C0"/>
                </a:solidFill>
              </a:rPr>
              <a:t> </a:t>
            </a:r>
            <a:r>
              <a:rPr lang="ru-RU" sz="2700" b="1" dirty="0">
                <a:solidFill>
                  <a:srgbClr val="0070C0"/>
                </a:solidFill>
              </a:rPr>
              <a:t>Вера Ивановна</a:t>
            </a:r>
            <a:br>
              <a:rPr lang="ru-RU" sz="2700" b="1" dirty="0">
                <a:solidFill>
                  <a:srgbClr val="0070C0"/>
                </a:solidFill>
              </a:rPr>
            </a:br>
            <a:r>
              <a:rPr lang="ru-RU" sz="2700" dirty="0"/>
              <a:t>       </a:t>
            </a:r>
            <a:r>
              <a:rPr lang="ru-RU" sz="2700" b="1" dirty="0"/>
              <a:t>Тема: Реализация различных образовательных     технологий, как средство формирования УУД в рамках ФГОС</a:t>
            </a:r>
            <a:endParaRPr lang="ru-RU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3866489" cy="423738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ПЛАН САМООБРАЗОВАНИЯ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060848"/>
            <a:ext cx="437573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b="1" dirty="0"/>
              <a:t>Цель:</a:t>
            </a:r>
            <a:r>
              <a:rPr lang="ru-RU" sz="1200" dirty="0"/>
              <a:t>  Изучение основных аспектов и условий формирования универсальных учебных действий у младших школьников  при реализации ФГОС НОО.</a:t>
            </a:r>
          </a:p>
          <a:p>
            <a:pPr marL="0" indent="0">
              <a:buNone/>
            </a:pPr>
            <a:r>
              <a:rPr lang="ru-RU" sz="1200" b="1" dirty="0"/>
              <a:t>Задачи</a:t>
            </a:r>
            <a:r>
              <a:rPr lang="ru-RU" sz="1200" dirty="0"/>
              <a:t>: </a:t>
            </a:r>
          </a:p>
          <a:p>
            <a:pPr lvl="0"/>
            <a:r>
              <a:rPr lang="ru-RU" sz="1200" dirty="0"/>
              <a:t>Совершенствовать педагогического мастерства в сфере формирования универсальных учебных действий в рамках ФГОС НОО.</a:t>
            </a:r>
          </a:p>
          <a:p>
            <a:pPr lvl="0"/>
            <a:r>
              <a:rPr lang="ru-RU" sz="1200" dirty="0"/>
              <a:t>Изучить ценностные ориентиры начального образования.</a:t>
            </a:r>
          </a:p>
          <a:p>
            <a:pPr lvl="0"/>
            <a:r>
              <a:rPr lang="ru-RU" sz="1200" dirty="0"/>
              <a:t>Определить состав и характеристику универсальных учебных действий.</a:t>
            </a:r>
          </a:p>
          <a:p>
            <a:pPr lvl="0"/>
            <a:r>
              <a:rPr lang="ru-RU" sz="1200" dirty="0"/>
              <a:t>Выявить в содержании предметных линий универсальные учебные действия и определить условия формирования в образовательном процессе и жизненно важных ситуациях. </a:t>
            </a:r>
          </a:p>
          <a:p>
            <a:pPr lvl="0"/>
            <a:r>
              <a:rPr lang="ru-RU" sz="1200" dirty="0"/>
              <a:t>Установить связь универсальных учебных действий с содержанием учебных  предметов в соответствии с Рабочими программами учебных предметов.</a:t>
            </a:r>
          </a:p>
          <a:p>
            <a:pPr lvl="0"/>
            <a:r>
              <a:rPr lang="ru-RU" sz="1200" dirty="0"/>
              <a:t>Изучить типовые задачи формирования личностных, регулятивных,  познавательных, коммуникативных универсальных учебных действий; </a:t>
            </a:r>
            <a:r>
              <a:rPr lang="ru-RU" sz="1200" b="1" dirty="0"/>
              <a:t>характеристики результатов формирования универсальных учебных </a:t>
            </a:r>
            <a:r>
              <a:rPr lang="ru-RU" sz="1200" dirty="0"/>
              <a:t>действий на разных этапах обучения в начальной школе.</a:t>
            </a:r>
          </a:p>
          <a:p>
            <a:endParaRPr lang="ru-RU" sz="1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27984" y="1772816"/>
            <a:ext cx="4258816" cy="216024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</a:t>
            </a:r>
            <a:r>
              <a:rPr lang="ru-RU" sz="1400" dirty="0" smtClean="0">
                <a:solidFill>
                  <a:srgbClr val="0070C0"/>
                </a:solidFill>
              </a:rPr>
              <a:t>2021- 2022 УЧЕБНЫЙ ГОД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2060848"/>
            <a:ext cx="4248472" cy="47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200" b="1" dirty="0"/>
              <a:t>Перечень вопросов по самообразованию: </a:t>
            </a:r>
            <a:endParaRPr lang="ru-RU" sz="1200" dirty="0"/>
          </a:p>
          <a:p>
            <a:pPr lvl="0"/>
            <a:r>
              <a:rPr lang="ru-RU" sz="1200" dirty="0"/>
              <a:t>изучение психолого-педагогической литературы;</a:t>
            </a:r>
          </a:p>
          <a:p>
            <a:pPr lvl="0"/>
            <a:r>
              <a:rPr lang="ru-RU" sz="1200" dirty="0"/>
              <a:t>разработка программно-методического обеспечения учебно-воспитательного процесса;</a:t>
            </a:r>
          </a:p>
          <a:p>
            <a:pPr lvl="0"/>
            <a:r>
              <a:rPr lang="ru-RU" sz="1200" dirty="0"/>
              <a:t>проектная и исследовательская деятельность;</a:t>
            </a:r>
          </a:p>
          <a:p>
            <a:pPr lvl="0"/>
            <a:r>
              <a:rPr lang="ru-RU" sz="1200" dirty="0"/>
              <a:t>анализ и оценка результатов своей деятельности и деятельности учащихся;</a:t>
            </a:r>
          </a:p>
          <a:p>
            <a:pPr lvl="0"/>
            <a:r>
              <a:rPr lang="ru-RU" sz="1200" dirty="0"/>
              <a:t>продолжать изучать педагогический опыт других преподавателей;</a:t>
            </a:r>
          </a:p>
          <a:p>
            <a:pPr lvl="0"/>
            <a:r>
              <a:rPr lang="ru-RU" sz="1200" dirty="0"/>
              <a:t>планомерное и систематическое совершенствование методов учебно–воспитательного процесса.</a:t>
            </a:r>
          </a:p>
          <a:p>
            <a:pPr marL="0" indent="0">
              <a:buNone/>
            </a:pPr>
            <a:r>
              <a:rPr lang="ru-RU" sz="1200" b="1" dirty="0" smtClean="0"/>
              <a:t>Источники информации:</a:t>
            </a:r>
          </a:p>
          <a:p>
            <a:pPr marL="0" indent="0"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Актаева</a:t>
            </a:r>
            <a:r>
              <a:rPr lang="ru-RU" sz="1200" dirty="0" smtClean="0"/>
              <a:t> </a:t>
            </a:r>
            <a:r>
              <a:rPr lang="ru-RU" sz="1200" dirty="0"/>
              <a:t>Т.В. Формирование универсальных учебных действий </a:t>
            </a:r>
            <a:r>
              <a:rPr lang="ru-RU" sz="1200" dirty="0" smtClean="0">
                <a:hlinkClick r:id="rId2"/>
              </a:rPr>
              <a:t>festival.1september.ru/</a:t>
            </a:r>
            <a:r>
              <a:rPr lang="ru-RU" sz="1200" dirty="0" err="1" smtClean="0">
                <a:hlinkClick r:id="rId2"/>
              </a:rPr>
              <a:t>articles</a:t>
            </a:r>
            <a:r>
              <a:rPr lang="ru-RU" sz="1200" dirty="0" smtClean="0">
                <a:hlinkClick r:id="rId2"/>
              </a:rPr>
              <a:t>/635018</a:t>
            </a:r>
            <a:r>
              <a:rPr lang="ru-RU" sz="1200" dirty="0">
                <a:hlinkClick r:id="rId2"/>
              </a:rPr>
              <a:t>/</a:t>
            </a:r>
            <a:r>
              <a:rPr lang="ru-RU" sz="1200" dirty="0"/>
              <a:t> 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Антропова </a:t>
            </a:r>
            <a:r>
              <a:rPr lang="ru-RU" sz="1200" dirty="0"/>
              <a:t>Е.В. Осуществление дифференцированного подхода в формировании познавательной деятельности </a:t>
            </a:r>
            <a:r>
              <a:rPr lang="ru-RU" sz="1200" dirty="0" smtClean="0">
                <a:hlinkClick r:id="rId3"/>
              </a:rPr>
              <a:t>festival.1september.ru/</a:t>
            </a:r>
            <a:r>
              <a:rPr lang="ru-RU" sz="1200" dirty="0" err="1" smtClean="0">
                <a:hlinkClick r:id="rId3"/>
              </a:rPr>
              <a:t>articles</a:t>
            </a:r>
            <a:r>
              <a:rPr lang="ru-RU" sz="1200" dirty="0" smtClean="0">
                <a:hlinkClick r:id="rId3"/>
              </a:rPr>
              <a:t>/514422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- </a:t>
            </a:r>
            <a:r>
              <a:rPr lang="ru-RU" sz="1200" dirty="0" err="1" smtClean="0"/>
              <a:t>Дергунова</a:t>
            </a:r>
            <a:r>
              <a:rPr lang="ru-RU" sz="1200" dirty="0" smtClean="0"/>
              <a:t> </a:t>
            </a:r>
            <a:r>
              <a:rPr lang="ru-RU" sz="1200" dirty="0"/>
              <a:t>Т.А. Формирование коммуникативных универсальных учебных действий младших школьников // Культура, наука, образование: проблемы и перспективы — — с. 41-43</a:t>
            </a:r>
            <a:r>
              <a:rPr lang="ru-RU" sz="1200" dirty="0" smtClean="0"/>
              <a:t>.</a:t>
            </a:r>
          </a:p>
          <a:p>
            <a:pPr marL="0" indent="0">
              <a:buNone/>
            </a:pPr>
            <a:r>
              <a:rPr lang="ru-RU" sz="1200" dirty="0" smtClean="0"/>
              <a:t>- Лукина </a:t>
            </a:r>
            <a:r>
              <a:rPr lang="ru-RU" sz="1200" dirty="0"/>
              <a:t>Е.А. Образовательные технологии, обеспечивающие формирование универсальных учебных действий// Наука и образование: современные тренды. — 2013. — № 2 (2). — с. 46-102.</a:t>
            </a:r>
          </a:p>
          <a:p>
            <a:pPr>
              <a:buFontTx/>
              <a:buChar char="-"/>
            </a:pPr>
            <a:endParaRPr lang="ru-RU" sz="1200" dirty="0"/>
          </a:p>
          <a:p>
            <a:pPr>
              <a:buFontTx/>
              <a:buChar char="-"/>
            </a:pPr>
            <a:endParaRPr lang="ru-RU" sz="1200" dirty="0" smtClean="0"/>
          </a:p>
        </p:txBody>
      </p:sp>
      <p:pic>
        <p:nvPicPr>
          <p:cNvPr id="7" name="Picture 2" descr="C:\Users\User\Desktop\TГTЗ¦¬TВ¦¦¦¬TМ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44072"/>
            <a:ext cx="923462" cy="13848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2774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Формы самообразования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" name="Picture 2" descr="https://ds04.infourok.ru/uploads/ex/0759/000844b8-02786afe/img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3427" y="1922833"/>
            <a:ext cx="3209701" cy="2407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0059">
            <a:off x="5610598" y="1153818"/>
            <a:ext cx="1110528" cy="8691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47864" y="1200330"/>
            <a:ext cx="991668" cy="776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82569">
            <a:off x="2202901" y="4204952"/>
            <a:ext cx="881593" cy="689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97002">
            <a:off x="6168681" y="4336268"/>
            <a:ext cx="983105" cy="7693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2771800" y="4549923"/>
            <a:ext cx="3815406" cy="2125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Распространение опыта: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1.Выступление на муниципальном семинаре </a:t>
            </a:r>
            <a:r>
              <a:rPr lang="ru-RU" sz="1000" dirty="0">
                <a:solidFill>
                  <a:srgbClr val="0070C0"/>
                </a:solidFill>
              </a:rPr>
              <a:t>« Функциональная грамотность учителя – основа развития функциональной грамотности ученика </a:t>
            </a:r>
            <a:r>
              <a:rPr lang="ru-RU" sz="1000" dirty="0" smtClean="0">
                <a:solidFill>
                  <a:srgbClr val="0070C0"/>
                </a:solidFill>
              </a:rPr>
              <a:t>»)</a:t>
            </a:r>
          </a:p>
          <a:p>
            <a:pPr algn="ctr"/>
            <a:r>
              <a:rPr lang="ru-RU" sz="1000" b="1" dirty="0" smtClean="0">
                <a:solidFill>
                  <a:srgbClr val="0070C0"/>
                </a:solidFill>
              </a:rPr>
              <a:t>2.Выступление на региональной научно – практической конференции «</a:t>
            </a:r>
            <a:r>
              <a:rPr lang="ru-RU" sz="1000" dirty="0" smtClean="0">
                <a:solidFill>
                  <a:srgbClr val="0070C0"/>
                </a:solidFill>
              </a:rPr>
              <a:t>Постановка </a:t>
            </a:r>
            <a:r>
              <a:rPr lang="ru-RU" sz="1000" dirty="0">
                <a:solidFill>
                  <a:srgbClr val="0070C0"/>
                </a:solidFill>
              </a:rPr>
              <a:t>вопросов как техника  формирования креативного </a:t>
            </a:r>
            <a:r>
              <a:rPr lang="ru-RU" sz="1000" dirty="0" smtClean="0">
                <a:solidFill>
                  <a:srgbClr val="0070C0"/>
                </a:solidFill>
              </a:rPr>
              <a:t>мышления»</a:t>
            </a:r>
            <a:endParaRPr lang="ru-RU" sz="1000" b="1" dirty="0">
              <a:solidFill>
                <a:srgbClr val="0070C0"/>
              </a:solidFill>
            </a:endParaRPr>
          </a:p>
          <a:p>
            <a:pPr algn="ctr"/>
            <a:endParaRPr lang="ru-RU" sz="1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6770612" y="5076978"/>
            <a:ext cx="1951020" cy="144638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Конференция </a:t>
            </a:r>
          </a:p>
          <a:p>
            <a:pPr algn="ctr"/>
            <a:r>
              <a:rPr lang="ru-RU" sz="1200" dirty="0" smtClean="0"/>
              <a:t>«</a:t>
            </a:r>
            <a:r>
              <a:rPr lang="ru-RU" sz="1200" b="1" dirty="0">
                <a:hlinkClick r:id="rId8"/>
              </a:rPr>
              <a:t>Новый инструмент оценивания школьников: механика работы</a:t>
            </a:r>
            <a:endParaRPr lang="ru-RU" sz="1200" dirty="0"/>
          </a:p>
        </p:txBody>
      </p:sp>
      <p:sp>
        <p:nvSpPr>
          <p:cNvPr id="18" name="Овал 17"/>
          <p:cNvSpPr/>
          <p:nvPr/>
        </p:nvSpPr>
        <p:spPr>
          <a:xfrm>
            <a:off x="244133" y="5076978"/>
            <a:ext cx="2103518" cy="14565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>
              <a:hlinkClick r:id="rId9"/>
            </a:endParaRPr>
          </a:p>
          <a:p>
            <a:pPr fontAlgn="t"/>
            <a:endParaRPr lang="ru-RU" sz="1100" b="1" dirty="0">
              <a:hlinkClick r:id="rId9"/>
            </a:endParaRPr>
          </a:p>
          <a:p>
            <a:pPr fontAlgn="t"/>
            <a:endParaRPr lang="ru-RU" sz="1100" b="1" dirty="0" smtClean="0">
              <a:hlinkClick r:id="rId9"/>
            </a:endParaRPr>
          </a:p>
          <a:p>
            <a:pPr fontAlgn="t"/>
            <a:r>
              <a:rPr lang="ru-RU" sz="1100" b="1" dirty="0" err="1" smtClean="0">
                <a:solidFill>
                  <a:schemeClr val="accent6">
                    <a:lumMod val="50000"/>
                  </a:schemeClr>
                </a:solidFill>
                <a:hlinkClick r:id="rId9"/>
              </a:rPr>
              <a:t>Вебинар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: "</a:t>
            </a: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hlinkClick r:id="rId9"/>
              </a:rPr>
              <a:t>Формирование универсальных 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учебных..."</a:t>
            </a:r>
          </a:p>
          <a:p>
            <a:pPr fontAlgn="t"/>
            <a:r>
              <a:rPr lang="ru-RU" sz="1100" b="1" dirty="0" err="1">
                <a:solidFill>
                  <a:schemeClr val="accent6">
                    <a:lumMod val="50000"/>
                  </a:schemeClr>
                </a:solidFill>
                <a:hlinkClick r:id="rId9"/>
              </a:rPr>
              <a:t>youtube.com</a:t>
            </a:r>
            <a:r>
              <a:rPr lang="ru-RU" sz="1100" dirty="0" err="1">
                <a:solidFill>
                  <a:schemeClr val="accent6">
                    <a:lumMod val="50000"/>
                  </a:schemeClr>
                </a:solidFill>
                <a:hlinkClick r:id="rId9"/>
              </a:rPr>
              <a:t>›watch?v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=1sUaIC72nuI</a:t>
            </a:r>
            <a:endParaRPr lang="ru-RU" sz="11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660233" y="404664"/>
            <a:ext cx="2274360" cy="147071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hlinkClick r:id="rId10"/>
            </a:endParaRPr>
          </a:p>
          <a:p>
            <a:pPr algn="ctr"/>
            <a:r>
              <a:rPr lang="ru-RU" sz="1200" b="1" dirty="0" err="1" smtClean="0">
                <a:hlinkClick r:id="rId10"/>
              </a:rPr>
              <a:t>Вебинар</a:t>
            </a:r>
            <a:r>
              <a:rPr lang="ru-RU" sz="1200" dirty="0">
                <a:hlinkClick r:id="rId10"/>
              </a:rPr>
              <a:t> ««Мониторинг развития УУД в НШ на основе комплекта «</a:t>
            </a:r>
            <a:r>
              <a:rPr lang="ru-RU" sz="1200" dirty="0" smtClean="0">
                <a:hlinkClick r:id="rId10"/>
              </a:rPr>
              <a:t>Учимся учиться»</a:t>
            </a:r>
            <a:endParaRPr lang="ru-RU" sz="1200" dirty="0">
              <a:hlinkClick r:id="rId10"/>
            </a:endParaRPr>
          </a:p>
          <a:p>
            <a:pPr algn="ctr"/>
            <a:endParaRPr lang="ru-RU" dirty="0"/>
          </a:p>
        </p:txBody>
      </p:sp>
      <p:pic>
        <p:nvPicPr>
          <p:cNvPr id="20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06681">
            <a:off x="1915746" y="2384023"/>
            <a:ext cx="1110528" cy="8691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3312" flipH="1">
            <a:off x="6080769" y="2484745"/>
            <a:ext cx="1012875" cy="7926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64704">
            <a:off x="4192557" y="4053588"/>
            <a:ext cx="573075" cy="448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Овал 22"/>
          <p:cNvSpPr/>
          <p:nvPr/>
        </p:nvSpPr>
        <p:spPr>
          <a:xfrm>
            <a:off x="112007" y="131797"/>
            <a:ext cx="2223864" cy="14565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>
              <a:hlinkClick r:id="rId9"/>
            </a:endParaRPr>
          </a:p>
          <a:p>
            <a:pPr fontAlgn="t"/>
            <a:endParaRPr lang="ru-RU" sz="1100" b="1" dirty="0">
              <a:hlinkClick r:id="rId9"/>
            </a:endParaRPr>
          </a:p>
          <a:p>
            <a:pPr fontAlgn="t"/>
            <a:endParaRPr lang="ru-RU" sz="1100" b="1" dirty="0" smtClean="0">
              <a:hlinkClick r:id="rId9"/>
            </a:endParaRPr>
          </a:p>
          <a:p>
            <a:pPr fontAlgn="t"/>
            <a:r>
              <a:rPr lang="ru-RU" sz="1100" b="1" dirty="0" err="1" smtClean="0">
                <a:solidFill>
                  <a:schemeClr val="accent6">
                    <a:lumMod val="50000"/>
                  </a:schemeClr>
                </a:solidFill>
                <a:hlinkClick r:id="rId9"/>
              </a:rPr>
              <a:t>Вебинар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: "</a:t>
            </a: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hlinkClick r:id="rId9"/>
              </a:rPr>
              <a:t>Формирование универсальных 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учебных..."</a:t>
            </a:r>
          </a:p>
          <a:p>
            <a:pPr fontAlgn="t"/>
            <a:r>
              <a:rPr lang="ru-RU" sz="1100" b="1" dirty="0" err="1">
                <a:solidFill>
                  <a:schemeClr val="accent6">
                    <a:lumMod val="50000"/>
                  </a:schemeClr>
                </a:solidFill>
                <a:hlinkClick r:id="rId9"/>
              </a:rPr>
              <a:t>youtube.com</a:t>
            </a:r>
            <a:r>
              <a:rPr lang="ru-RU" sz="1100" dirty="0" err="1">
                <a:solidFill>
                  <a:schemeClr val="accent6">
                    <a:lumMod val="50000"/>
                  </a:schemeClr>
                </a:solidFill>
                <a:hlinkClick r:id="rId9"/>
              </a:rPr>
              <a:t>›watch?v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  <a:hlinkClick r:id="rId9"/>
              </a:rPr>
              <a:t>=1sUaIC72nuI</a:t>
            </a:r>
            <a:endParaRPr lang="ru-RU" sz="11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152136" y="2692504"/>
            <a:ext cx="2103518" cy="14565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/>
          </a:p>
          <a:p>
            <a:pPr fontAlgn="t"/>
            <a:endParaRPr lang="ru-RU" sz="1100" b="1" dirty="0"/>
          </a:p>
          <a:p>
            <a:pPr fontAlgn="t"/>
            <a:endParaRPr lang="ru-RU" sz="1100" b="1" dirty="0" smtClean="0"/>
          </a:p>
          <a:p>
            <a:pPr fontAlgn="t"/>
            <a:r>
              <a:rPr lang="ru-RU" sz="1100" b="1" dirty="0" err="1" smtClean="0">
                <a:solidFill>
                  <a:schemeClr val="accent1">
                    <a:lumMod val="75000"/>
                  </a:schemeClr>
                </a:solidFill>
              </a:rPr>
              <a:t>Вебинар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«Интерактивные методы обучения</a:t>
            </a:r>
          </a:p>
          <a:p>
            <a:pPr fontAlgn="t"/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Платформа  </a:t>
            </a:r>
            <a:r>
              <a:rPr lang="ru-RU" sz="1100" b="1" dirty="0" err="1" smtClean="0">
                <a:solidFill>
                  <a:schemeClr val="accent1">
                    <a:lumMod val="75000"/>
                  </a:schemeClr>
                </a:solidFill>
              </a:rPr>
              <a:t>Учи.ру</a:t>
            </a:r>
            <a:endParaRPr lang="ru-RU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t"/>
            <a:endParaRPr lang="ru-RU" sz="1100" b="1" dirty="0">
              <a:solidFill>
                <a:schemeClr val="accent6">
                  <a:lumMod val="50000"/>
                </a:schemeClr>
              </a:solidFill>
            </a:endParaRPr>
          </a:p>
          <a:p>
            <a:pPr fontAlgn="t"/>
            <a:endParaRPr lang="ru-RU" sz="11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fontAlgn="t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6882850" y="3063539"/>
            <a:ext cx="2261150" cy="144638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Муниципальный семинар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«Формирование читательской грамотности»</a:t>
            </a:r>
          </a:p>
          <a:p>
            <a:pPr algn="ctr"/>
            <a:endParaRPr lang="ru-RU" dirty="0"/>
          </a:p>
        </p:txBody>
      </p:sp>
      <p:sp>
        <p:nvSpPr>
          <p:cNvPr id="26" name="Стрелка вниз 25"/>
          <p:cNvSpPr/>
          <p:nvPr/>
        </p:nvSpPr>
        <p:spPr>
          <a:xfrm>
            <a:off x="4267927" y="1171907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1340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https://pedsovet.su/_ld/391/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36" y="-74309"/>
            <a:ext cx="9204936" cy="693230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2348880"/>
            <a:ext cx="684076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r>
              <a:rPr lang="ru-RU" b="1" dirty="0" smtClean="0"/>
              <a:t> </a:t>
            </a:r>
            <a:endParaRPr lang="ru-RU" dirty="0"/>
          </a:p>
        </p:txBody>
      </p:sp>
      <p:pic>
        <p:nvPicPr>
          <p:cNvPr id="7" name="Picture 3" descr="C:\Users\Роза Мазитовна\Desktop\Новая папка\IMG_33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864096" cy="1005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99592" y="260648"/>
            <a:ext cx="78488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Валеева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Роза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Мазитовна</a:t>
            </a:r>
            <a:endParaRPr lang="en-US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 самообразования: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«Формирование </a:t>
            </a:r>
            <a:r>
              <a:rPr lang="ru-RU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общеучебных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умений самоорганизации учебной деятельности у младших школьников в условиях реализации ФГОС».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2019-2024 г.г.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9512" y="1628800"/>
            <a:ext cx="8640960" cy="48936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способствовать формированию УУД через внедрение различных образовательных технологий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качества проведения учебных занятий на основе внедрения новых технологий;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внедрение интерактивных форм организации учебного процесса с целью формирования ключевых компетентностей и повышения мотивации учащихся.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технологии проектной деятельности с целью формирования УУД, академических знаний, умений, навыков;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патриотических чувств, приобщение к национальной культуре и традициям, воспитание нравственных и духовных качеств личности;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учебных, научно – методических и дидактических материалов.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вопросов по самообразованию: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психолого-педагогической литературы;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программно-методического обеспечения учебно-воспитательного процесса;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проектная и исследовательская деятельность;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и оценка результатов своей деятельности и деятельности учащихся;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планомерное и систематическое совершенствование методов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–воспитательного процесса.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Источники информации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Ступницкая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М.А. Диагностика уровня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сформированности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общеучебных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умений и навыков школьников / М.А.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Ступницкая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// Школьный психолог. – 2006. - № 7.- С.34-37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Титаренко, Н.Н. Процесс формирования умений самоорганизации у младших школьников в алгоритмах и схемах: учебно-наглядное пособие / Н.Н. Титаренко. - Челябинск: ЧГПУ, 2003. – 22 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Чумакова, И. А. Формирование универсальных учебных действий младшего школьника средствами проектно-задачной технологии / И. А. Чумакова // Вестник Балтийского федерального университета им. И. Канта. – 2012. – № 11. – С. 139-146.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Яговкина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Г. В. Формирование умений самоорганизации учебной деятельности у младшего школьника в условиях реализации ФГОС [электронный ресурс]: статья / Г.В.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Яговкина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 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http://docplayer.ru/56889695-Formirovanie-umeniy-samoorganizacii-uchebnoy-deyatelnosti-u-mladshego-shkolnika-v-usloviyah-realizacii-fgos.html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Роза Мазитовна\Desktop\Новая папка\IMG_36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556792"/>
            <a:ext cx="1136001" cy="936104"/>
          </a:xfrm>
          <a:prstGeom prst="rect">
            <a:avLst/>
          </a:prstGeom>
          <a:noFill/>
        </p:spPr>
      </p:pic>
      <p:pic>
        <p:nvPicPr>
          <p:cNvPr id="2050" name="Picture 2" descr="D:\все документы\роза\с фотоаппарата\фото собрание     4 В\20171122_181844_resiz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653136"/>
            <a:ext cx="1197016" cy="720080"/>
          </a:xfrm>
          <a:prstGeom prst="rect">
            <a:avLst/>
          </a:prstGeom>
          <a:noFill/>
        </p:spPr>
      </p:pic>
      <p:graphicFrame>
        <p:nvGraphicFramePr>
          <p:cNvPr id="2067" name="Object 19"/>
          <p:cNvGraphicFramePr>
            <a:graphicFrameLocks noChangeAspect="1"/>
          </p:cNvGraphicFramePr>
          <p:nvPr/>
        </p:nvGraphicFramePr>
        <p:xfrm>
          <a:off x="5076056" y="4725144"/>
          <a:ext cx="723521" cy="1023888"/>
        </p:xfrm>
        <a:graphic>
          <a:graphicData uri="http://schemas.openxmlformats.org/presentationml/2006/ole">
            <p:oleObj spid="_x0000_s21509" name="Acrobat Document" r:id="rId5" imgW="4014000" imgH="5683320" progId="AcroExch.Document.11">
              <p:embed/>
            </p:oleObj>
          </a:graphicData>
        </a:graphic>
      </p:graphicFrame>
      <p:pic>
        <p:nvPicPr>
          <p:cNvPr id="2059" name="Picture 11" descr="C:\Users\Роза Мазитовна\Desktop\Новая папка\IMG_03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664" y="4581128"/>
            <a:ext cx="1440160" cy="722893"/>
          </a:xfrm>
          <a:prstGeom prst="rect">
            <a:avLst/>
          </a:prstGeom>
          <a:noFill/>
        </p:spPr>
      </p:pic>
      <p:pic>
        <p:nvPicPr>
          <p:cNvPr id="2055" name="Picture 7" descr="C:\Users\Роза Мазитовна\Desktop\Новая папка\IMG_21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2780928"/>
            <a:ext cx="1307637" cy="980728"/>
          </a:xfrm>
          <a:prstGeom prst="rect">
            <a:avLst/>
          </a:prstGeom>
          <a:noFill/>
        </p:spPr>
      </p:pic>
      <p:pic>
        <p:nvPicPr>
          <p:cNvPr id="2052" name="Picture 4" descr="C:\Users\Роза Мазитовна\Desktop\Новая папка\IMG_366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56302" y="2948154"/>
            <a:ext cx="1198547" cy="864096"/>
          </a:xfrm>
          <a:prstGeom prst="rect">
            <a:avLst/>
          </a:prstGeom>
          <a:noFill/>
        </p:spPr>
      </p:pic>
      <p:graphicFrame>
        <p:nvGraphicFramePr>
          <p:cNvPr id="2065" name="Object 17"/>
          <p:cNvGraphicFramePr>
            <a:graphicFrameLocks noChangeAspect="1"/>
          </p:cNvGraphicFramePr>
          <p:nvPr/>
        </p:nvGraphicFramePr>
        <p:xfrm>
          <a:off x="6588224" y="5805264"/>
          <a:ext cx="1184053" cy="836712"/>
        </p:xfrm>
        <a:graphic>
          <a:graphicData uri="http://schemas.openxmlformats.org/presentationml/2006/ole">
            <p:oleObj spid="_x0000_s21508" name="Acrobat Document" r:id="rId9" imgW="5680440" imgH="4016160" progId="AcroExch.Document.11">
              <p:embed/>
            </p:oleObj>
          </a:graphicData>
        </a:graphic>
      </p:graphicFrame>
      <p:graphicFrame>
        <p:nvGraphicFramePr>
          <p:cNvPr id="2063" name="Object 15"/>
          <p:cNvGraphicFramePr>
            <a:graphicFrameLocks noChangeAspect="1"/>
          </p:cNvGraphicFramePr>
          <p:nvPr/>
        </p:nvGraphicFramePr>
        <p:xfrm>
          <a:off x="7884368" y="5301208"/>
          <a:ext cx="1024815" cy="1327696"/>
        </p:xfrm>
        <a:graphic>
          <a:graphicData uri="http://schemas.openxmlformats.org/presentationml/2006/ole">
            <p:oleObj spid="_x0000_s21507" name="Acrobat Document" r:id="rId10" imgW="4128840" imgH="5346000" progId="AcroExch.Document.11">
              <p:embed/>
            </p:oleObj>
          </a:graphicData>
        </a:graphic>
      </p:graphicFrame>
      <p:pic>
        <p:nvPicPr>
          <p:cNvPr id="22" name="Picture 3" descr="C:\Users\Роза Мазитовна\Desktop\IMG_407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6372200" y="3429000"/>
            <a:ext cx="1152128" cy="864096"/>
          </a:xfrm>
          <a:prstGeom prst="rect">
            <a:avLst/>
          </a:prstGeom>
          <a:noFill/>
        </p:spPr>
      </p:pic>
      <p:graphicFrame>
        <p:nvGraphicFramePr>
          <p:cNvPr id="2062" name="Object 14"/>
          <p:cNvGraphicFramePr>
            <a:graphicFrameLocks noChangeAspect="1"/>
          </p:cNvGraphicFramePr>
          <p:nvPr/>
        </p:nvGraphicFramePr>
        <p:xfrm>
          <a:off x="5508104" y="5301208"/>
          <a:ext cx="948489" cy="1340768"/>
        </p:xfrm>
        <a:graphic>
          <a:graphicData uri="http://schemas.openxmlformats.org/presentationml/2006/ole">
            <p:oleObj spid="_x0000_s21506" name="Acrobat Document" r:id="rId12" imgW="4014000" imgH="5676480" progId="AcroExch.Document.11">
              <p:embed/>
            </p:oleObj>
          </a:graphicData>
        </a:graphic>
      </p:graphicFrame>
      <p:pic>
        <p:nvPicPr>
          <p:cNvPr id="34" name="Picture 1" descr="C:\Users\Роза Мазитовна\Desktop\проекты 2022\игры фото\IMG_3983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04048" y="1628800"/>
            <a:ext cx="1128184" cy="994524"/>
          </a:xfrm>
          <a:prstGeom prst="rect">
            <a:avLst/>
          </a:prstGeom>
          <a:noFill/>
        </p:spPr>
      </p:pic>
      <p:pic>
        <p:nvPicPr>
          <p:cNvPr id="2058" name="Picture 10" descr="C:\Users\Роза Мазитовна\Desktop\Новая папка\IMG_0519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5241206">
            <a:off x="5347523" y="538507"/>
            <a:ext cx="1191213" cy="815917"/>
          </a:xfrm>
          <a:prstGeom prst="rect">
            <a:avLst/>
          </a:prstGeom>
          <a:noFill/>
        </p:spPr>
      </p:pic>
      <p:pic>
        <p:nvPicPr>
          <p:cNvPr id="2057" name="Picture 9" descr="C:\Users\Роза Мазитовна\Desktop\Новая папка\IMG_0520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5400000">
            <a:off x="7583157" y="3514187"/>
            <a:ext cx="1080121" cy="765731"/>
          </a:xfrm>
          <a:prstGeom prst="rect">
            <a:avLst/>
          </a:prstGeom>
          <a:noFill/>
        </p:spPr>
      </p:pic>
      <p:pic>
        <p:nvPicPr>
          <p:cNvPr id="21" name="Picture 2" descr="C:\Users\Роза Мазитовна\Desktop\Новая папка\IMG_2373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44008" y="2708920"/>
            <a:ext cx="1440162" cy="1080120"/>
          </a:xfrm>
          <a:prstGeom prst="rect">
            <a:avLst/>
          </a:prstGeom>
          <a:noFill/>
        </p:spPr>
      </p:pic>
      <p:pic>
        <p:nvPicPr>
          <p:cNvPr id="24" name="Picture 2" descr="C:\Users\Роза Мазитовна\Desktop\Новая папка\IMG_404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491880" y="404664"/>
            <a:ext cx="1866716" cy="1368152"/>
          </a:xfrm>
          <a:prstGeom prst="rect">
            <a:avLst/>
          </a:prstGeom>
          <a:noFill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8" cstate="print"/>
          <a:srcRect l="9445" r="20779"/>
          <a:stretch>
            <a:fillRect/>
          </a:stretch>
        </p:blipFill>
        <p:spPr bwMode="auto">
          <a:xfrm>
            <a:off x="1403648" y="1988840"/>
            <a:ext cx="1588758" cy="1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6084168" y="332656"/>
            <a:ext cx="2664296" cy="8640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400" dirty="0" smtClean="0"/>
              <a:t> </a:t>
            </a:r>
            <a:r>
              <a:rPr lang="ru-RU" sz="1200" dirty="0" smtClean="0">
                <a:solidFill>
                  <a:schemeClr val="tx1"/>
                </a:solidFill>
              </a:rPr>
              <a:t>Региональный</a:t>
            </a:r>
            <a:r>
              <a:rPr lang="ru-RU" sz="1200" b="1" dirty="0" smtClean="0">
                <a:solidFill>
                  <a:srgbClr val="FF0000"/>
                </a:solidFill>
              </a:rPr>
              <a:t> конкурс  </a:t>
            </a:r>
            <a:r>
              <a:rPr lang="ru-RU" sz="1200" dirty="0" smtClean="0">
                <a:solidFill>
                  <a:schemeClr val="tx1"/>
                </a:solidFill>
              </a:rPr>
              <a:t>по выявлению лучших региональных практик Республики Татарстан </a:t>
            </a:r>
            <a:endParaRPr lang="ru-RU" sz="1200" b="1" dirty="0" smtClean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3429000"/>
            <a:ext cx="2699792" cy="1224136"/>
          </a:xfrm>
          <a:prstGeom prst="roundRect">
            <a:avLst>
              <a:gd name="adj" fmla="val 1281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None/>
            </a:pPr>
            <a:endParaRPr lang="ru-RU" sz="12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1200" dirty="0" smtClean="0">
                <a:solidFill>
                  <a:schemeClr val="tx1"/>
                </a:solidFill>
              </a:rPr>
              <a:t>Муниципальный </a:t>
            </a:r>
            <a:r>
              <a:rPr lang="ru-RU" sz="1200" b="1" dirty="0" smtClean="0">
                <a:solidFill>
                  <a:srgbClr val="FF0000"/>
                </a:solidFill>
              </a:rPr>
              <a:t>семинар</a:t>
            </a:r>
            <a:r>
              <a:rPr lang="ru-RU" sz="1200" dirty="0" smtClean="0">
                <a:solidFill>
                  <a:schemeClr val="tx1"/>
                </a:solidFill>
              </a:rPr>
              <a:t>.  Выступление «Формирование финансовой грамотности через интерактивные учебно-игровые ситуации».</a:t>
            </a:r>
          </a:p>
          <a:p>
            <a:pPr algn="just"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56176" y="4509120"/>
            <a:ext cx="2808312" cy="13681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rgbClr val="FF0000"/>
                </a:solidFill>
              </a:rPr>
              <a:t>Вебинар</a:t>
            </a:r>
            <a:r>
              <a:rPr lang="ru-RU" sz="1200" dirty="0" smtClean="0">
                <a:solidFill>
                  <a:schemeClr val="tx1"/>
                </a:solidFill>
              </a:rPr>
              <a:t> «Развитие функциональной грамотности школьников на основе современных технологий </a:t>
            </a:r>
            <a:r>
              <a:rPr lang="ru-RU" sz="1200" dirty="0" err="1" smtClean="0">
                <a:solidFill>
                  <a:schemeClr val="tx1"/>
                </a:solidFill>
              </a:rPr>
              <a:t>деятельностного</a:t>
            </a:r>
            <a:r>
              <a:rPr lang="ru-RU" sz="1200" dirty="0" smtClean="0">
                <a:solidFill>
                  <a:schemeClr val="tx1"/>
                </a:solidFill>
              </a:rPr>
              <a:t> типа и творческих продуктивных заданий (на </a:t>
            </a:r>
            <a:r>
              <a:rPr lang="ru-RU" sz="1200" dirty="0" err="1" smtClean="0">
                <a:solidFill>
                  <a:schemeClr val="tx1"/>
                </a:solidFill>
              </a:rPr>
              <a:t>примереУМК</a:t>
            </a:r>
            <a:r>
              <a:rPr lang="ru-RU" sz="1200" dirty="0" smtClean="0">
                <a:solidFill>
                  <a:schemeClr val="tx1"/>
                </a:solidFill>
              </a:rPr>
              <a:t> «Окружающий мир» Вахрушева А.А.)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260648"/>
            <a:ext cx="2915816" cy="13407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1200" b="1" dirty="0" smtClean="0">
                <a:solidFill>
                  <a:srgbClr val="FF0000"/>
                </a:solidFill>
              </a:rPr>
              <a:t>Деловая игра </a:t>
            </a:r>
            <a:r>
              <a:rPr lang="ru-RU" sz="1200" dirty="0" smtClean="0">
                <a:solidFill>
                  <a:schemeClr val="tx1"/>
                </a:solidFill>
              </a:rPr>
              <a:t>«</a:t>
            </a:r>
            <a:r>
              <a:rPr lang="en-US" sz="1200" dirty="0" smtClean="0">
                <a:solidFill>
                  <a:schemeClr val="tx1"/>
                </a:solidFill>
              </a:rPr>
              <a:t>PR </a:t>
            </a:r>
            <a:r>
              <a:rPr lang="ru-RU" sz="1200" dirty="0" smtClean="0">
                <a:solidFill>
                  <a:schemeClr val="tx1"/>
                </a:solidFill>
              </a:rPr>
              <a:t>- портал. Республиканский семинар «Организация сетевого взаимодействия в рамках реализации мероприятий национального проекта «Образование»</a:t>
            </a:r>
            <a:endParaRPr lang="ru-RU" sz="1200" b="1" dirty="0" smtClean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19872" y="1700808"/>
            <a:ext cx="1944216" cy="129614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Направления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работы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31840" y="3789040"/>
            <a:ext cx="2952328" cy="9361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1200" dirty="0" smtClean="0">
                <a:solidFill>
                  <a:schemeClr val="tx1"/>
                </a:solidFill>
              </a:rPr>
              <a:t>Республиканский </a:t>
            </a:r>
            <a:r>
              <a:rPr lang="ru-RU" sz="1200" b="1" dirty="0" smtClean="0">
                <a:solidFill>
                  <a:srgbClr val="FF0000"/>
                </a:solidFill>
              </a:rPr>
              <a:t>конкурс</a:t>
            </a:r>
            <a:r>
              <a:rPr lang="ru-RU" sz="1200" dirty="0" smtClean="0">
                <a:solidFill>
                  <a:schemeClr val="tx1"/>
                </a:solidFill>
              </a:rPr>
              <a:t> методических разработок «Практическая реализация ФГОС в образовательной организации: урок и непосредственная образовательная деятельность»</a:t>
            </a:r>
            <a:endParaRPr lang="ru-RU" sz="1200" b="1" dirty="0" smtClean="0">
              <a:solidFill>
                <a:schemeClr val="tx1"/>
              </a:solidFill>
            </a:endParaRPr>
          </a:p>
        </p:txBody>
      </p:sp>
      <p:pic>
        <p:nvPicPr>
          <p:cNvPr id="17" name="Picture 5" descr="C:\Users\Роза Мазитовна\Desktop\PHOTO-2022-03-28-08-52-03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300192" y="1556792"/>
            <a:ext cx="1955139" cy="2043874"/>
          </a:xfrm>
          <a:prstGeom prst="rect">
            <a:avLst/>
          </a:prstGeom>
          <a:noFill/>
        </p:spPr>
      </p:pic>
      <p:pic>
        <p:nvPicPr>
          <p:cNvPr id="16" name="Picture 3" descr="C:\Users\Роза Мазитовна\Desktop\IMG_4074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rot="5400000">
            <a:off x="7752965" y="1688195"/>
            <a:ext cx="1051224" cy="788418"/>
          </a:xfrm>
          <a:prstGeom prst="rect">
            <a:avLst/>
          </a:prstGeom>
          <a:noFill/>
        </p:spPr>
      </p:pic>
      <p:pic>
        <p:nvPicPr>
          <p:cNvPr id="18" name="Picture 3" descr="C:\Users\Роза Мазитовна\Desktop\Новая папка\IMG_2370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0" y="1628800"/>
            <a:ext cx="1632181" cy="1224136"/>
          </a:xfrm>
          <a:prstGeom prst="rect">
            <a:avLst/>
          </a:prstGeom>
          <a:noFill/>
        </p:spPr>
      </p:pic>
      <p:pic>
        <p:nvPicPr>
          <p:cNvPr id="2056" name="Picture 8" descr="C:\Users\Роза Мазитовна\Desktop\Новая папка\IMG_1515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79512" y="5589240"/>
            <a:ext cx="1115616" cy="864097"/>
          </a:xfrm>
          <a:prstGeom prst="rect">
            <a:avLst/>
          </a:prstGeom>
          <a:noFill/>
        </p:spPr>
      </p:pic>
      <p:pic>
        <p:nvPicPr>
          <p:cNvPr id="2060" name="Picture 12" descr="C:\Users\Роза Мазитовна\Desktop\Новая папка\32c744ee-83a7-406c-a1cf-9d3abad0936e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851920" y="4869160"/>
            <a:ext cx="1082723" cy="936104"/>
          </a:xfrm>
          <a:prstGeom prst="rect">
            <a:avLst/>
          </a:prstGeom>
          <a:noFill/>
        </p:spPr>
      </p:pic>
      <p:sp>
        <p:nvSpPr>
          <p:cNvPr id="35" name="Скругленный прямоугольник 34"/>
          <p:cNvSpPr/>
          <p:nvPr/>
        </p:nvSpPr>
        <p:spPr>
          <a:xfrm>
            <a:off x="6300192" y="2996952"/>
            <a:ext cx="2592288" cy="792088"/>
          </a:xfrm>
          <a:prstGeom prst="roundRect">
            <a:avLst>
              <a:gd name="adj" fmla="val 1281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200" b="1" dirty="0" smtClean="0">
              <a:solidFill>
                <a:srgbClr val="FF0000"/>
              </a:solidFill>
            </a:endParaRPr>
          </a:p>
          <a:p>
            <a:pPr algn="just"/>
            <a:endParaRPr lang="ru-RU" sz="1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Выступление на педсовете </a:t>
            </a:r>
            <a:r>
              <a:rPr lang="ru-RU" sz="1200" dirty="0" smtClean="0">
                <a:solidFill>
                  <a:schemeClr val="tx1"/>
                </a:solidFill>
              </a:rPr>
              <a:t>«Технология проектной деятельности» (из опыта работы).</a:t>
            </a:r>
          </a:p>
          <a:p>
            <a:pPr algn="just">
              <a:buNone/>
            </a:pPr>
            <a:endParaRPr lang="ru-RU" sz="12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827584" y="5085184"/>
            <a:ext cx="3312368" cy="1484784"/>
          </a:xfrm>
          <a:prstGeom prst="roundRect">
            <a:avLst>
              <a:gd name="adj" fmla="val 1281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Выступление на </a:t>
            </a:r>
            <a:r>
              <a:rPr lang="ru-RU" sz="1200" b="1" dirty="0" err="1" smtClean="0">
                <a:solidFill>
                  <a:srgbClr val="FF0000"/>
                </a:solidFill>
              </a:rPr>
              <a:t>Онлайн-ивент</a:t>
            </a:r>
            <a:r>
              <a:rPr lang="ru-RU" sz="1200" b="1" dirty="0" smtClean="0">
                <a:solidFill>
                  <a:srgbClr val="FF0000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«</a:t>
            </a:r>
            <a:r>
              <a:rPr lang="ru-RU" sz="1200" dirty="0" smtClean="0">
                <a:solidFill>
                  <a:schemeClr val="tx1"/>
                </a:solidFill>
              </a:rPr>
              <a:t>Проектная деятельность как средство формирования компетенций младшего школьника»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 рамках виртуальной стажировки «Создание развивающей образовательной среды в начальной школе» </a:t>
            </a: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Роза Мазитовна\Desktop\28.02.2022\валеева рм.jpg"/>
          <p:cNvPicPr>
            <a:picLocks noGrp="1" noChangeAspect="1" noChangeArrowheads="1"/>
          </p:cNvPicPr>
          <p:nvPr>
            <p:ph idx="1"/>
          </p:nvPr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4211960" y="5445224"/>
            <a:ext cx="1489112" cy="980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700" b="1" dirty="0" err="1" smtClean="0">
                <a:solidFill>
                  <a:srgbClr val="0070C0"/>
                </a:solidFill>
              </a:rPr>
              <a:t>Бабакаева</a:t>
            </a:r>
            <a:r>
              <a:rPr lang="ru-RU" sz="2700" b="1" dirty="0" smtClean="0">
                <a:solidFill>
                  <a:srgbClr val="0070C0"/>
                </a:solidFill>
              </a:rPr>
              <a:t> Снежана Петровна</a:t>
            </a:r>
            <a:r>
              <a:rPr lang="ru-RU" sz="2700" b="1" dirty="0">
                <a:solidFill>
                  <a:srgbClr val="0070C0"/>
                </a:solidFill>
              </a:rPr>
              <a:t/>
            </a:r>
            <a:br>
              <a:rPr lang="ru-RU" sz="2700" b="1" dirty="0">
                <a:solidFill>
                  <a:srgbClr val="0070C0"/>
                </a:solidFill>
              </a:rPr>
            </a:br>
            <a:r>
              <a:rPr lang="ru-RU" sz="2700" dirty="0"/>
              <a:t>       </a:t>
            </a:r>
            <a:r>
              <a:rPr lang="ru-RU" sz="2700" b="1" dirty="0"/>
              <a:t>Тема: «Развитие творческих способностей учащихся в рамках реализации ФГОС»</a:t>
            </a:r>
            <a:endParaRPr lang="ru-RU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3866489" cy="423738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ПЛАН САМООБРАЗОВАНИЯ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060848"/>
            <a:ext cx="4375730" cy="46805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b="1" dirty="0"/>
              <a:t>Цель:</a:t>
            </a:r>
            <a:r>
              <a:rPr lang="ru-RU" sz="1200" dirty="0"/>
              <a:t>  Освоить новые формы и методы работы развития творческих способностей, повысить уровень </a:t>
            </a:r>
            <a:r>
              <a:rPr lang="ru-RU" sz="1200" dirty="0" err="1"/>
              <a:t>обученности</a:t>
            </a:r>
            <a:r>
              <a:rPr lang="ru-RU" sz="1200" dirty="0"/>
              <a:t> учащихся и развитие их творческих способностей через внедрение в учебный процесс инновационных педагогических технологий, формировать желания и умения учиться, потребности участвовать в творческой деятельности в природе и обществе, сохранять и укреплять здоровье..</a:t>
            </a:r>
          </a:p>
          <a:p>
            <a:pPr marL="0" indent="0">
              <a:buNone/>
            </a:pPr>
            <a:r>
              <a:rPr lang="ru-RU" sz="1200" b="1" dirty="0"/>
              <a:t>Задачи</a:t>
            </a:r>
            <a:r>
              <a:rPr lang="ru-RU" sz="1200" dirty="0"/>
              <a:t>: </a:t>
            </a:r>
          </a:p>
          <a:p>
            <a:pPr marL="0" lvl="0" indent="0" algn="just">
              <a:buNone/>
            </a:pPr>
            <a:r>
              <a:rPr lang="ru-RU" sz="1200" dirty="0" smtClean="0"/>
              <a:t>.1 .Повышение </a:t>
            </a:r>
            <a:r>
              <a:rPr lang="ru-RU" sz="1200" dirty="0"/>
              <a:t>качества проведения учебных занятий на основе внедрения новых технологий.</a:t>
            </a:r>
          </a:p>
          <a:p>
            <a:pPr marL="0" lvl="0" indent="0" algn="just">
              <a:buNone/>
            </a:pPr>
            <a:r>
              <a:rPr lang="ru-RU" sz="1200" dirty="0" smtClean="0"/>
              <a:t>2. Внедрение </a:t>
            </a:r>
            <a:r>
              <a:rPr lang="ru-RU" sz="1200" dirty="0"/>
              <a:t>интерактивных форм организации учебного процесса с целью формирования ключевых компетентностей и повышения мотивации учащихся.</a:t>
            </a:r>
          </a:p>
          <a:p>
            <a:pPr marL="0" lvl="0" indent="0" algn="just">
              <a:buNone/>
            </a:pPr>
            <a:r>
              <a:rPr lang="ru-RU" sz="1200" dirty="0" smtClean="0"/>
              <a:t>3.  Использование </a:t>
            </a:r>
            <a:r>
              <a:rPr lang="ru-RU" sz="1200" dirty="0"/>
              <a:t>технологии проектной деятельности с целью формирования УУД.</a:t>
            </a:r>
          </a:p>
          <a:p>
            <a:pPr marL="0" lvl="0" indent="0" algn="just">
              <a:buNone/>
            </a:pPr>
            <a:r>
              <a:rPr lang="ru-RU" sz="1200" dirty="0" smtClean="0"/>
              <a:t>4. Воспитание </a:t>
            </a:r>
            <a:r>
              <a:rPr lang="ru-RU" sz="1200" dirty="0"/>
              <a:t>патриотических чувств, приобщение к национальной культуре и традициям, воспитание нравственных и духовных качеств личности;</a:t>
            </a:r>
          </a:p>
          <a:p>
            <a:pPr marL="0" lvl="0" indent="0" algn="just">
              <a:buNone/>
            </a:pPr>
            <a:r>
              <a:rPr lang="ru-RU" sz="1200" dirty="0" smtClean="0"/>
              <a:t>5. Разработка </a:t>
            </a:r>
            <a:r>
              <a:rPr lang="ru-RU" sz="1200" dirty="0"/>
              <a:t>учебных, научно – методических и дидактических материалов.</a:t>
            </a:r>
          </a:p>
          <a:p>
            <a:endParaRPr lang="ru-RU" sz="1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27984" y="1772816"/>
            <a:ext cx="4258816" cy="216024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</a:t>
            </a:r>
            <a:r>
              <a:rPr lang="ru-RU" sz="1400" dirty="0" smtClean="0">
                <a:solidFill>
                  <a:srgbClr val="0070C0"/>
                </a:solidFill>
              </a:rPr>
              <a:t>2021- 2022 УЧЕБНЫЙ ГОД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2060848"/>
            <a:ext cx="4248472" cy="47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200" b="1" dirty="0"/>
              <a:t>Перечень вопросов по самообразованию: </a:t>
            </a:r>
            <a:endParaRPr lang="ru-RU" sz="1200" dirty="0"/>
          </a:p>
          <a:p>
            <a:pPr lvl="0"/>
            <a:r>
              <a:rPr lang="ru-RU" sz="1200" dirty="0"/>
              <a:t> Знакомиться с новыми педагогическими</a:t>
            </a:r>
          </a:p>
          <a:p>
            <a:pPr lvl="0"/>
            <a:r>
              <a:rPr lang="ru-RU" sz="1200" dirty="0"/>
              <a:t>технологиями через предметные издания и</a:t>
            </a:r>
          </a:p>
          <a:p>
            <a:pPr lvl="0"/>
            <a:r>
              <a:rPr lang="ru-RU" sz="1200" dirty="0"/>
              <a:t>Интернет</a:t>
            </a:r>
            <a:r>
              <a:rPr lang="ru-RU" sz="1200" dirty="0" smtClean="0"/>
              <a:t>. Совершенствование </a:t>
            </a:r>
            <a:r>
              <a:rPr lang="ru-RU" sz="1200" dirty="0"/>
              <a:t>своих знаний в области классической и современной психологии и педагогики.</a:t>
            </a:r>
          </a:p>
          <a:p>
            <a:pPr lvl="0"/>
            <a:r>
              <a:rPr lang="ru-RU" sz="1200" dirty="0"/>
              <a:t>Изучать опыт работы лучших учителей</a:t>
            </a:r>
          </a:p>
          <a:p>
            <a:pPr lvl="0"/>
            <a:r>
              <a:rPr lang="ru-RU" sz="1200" dirty="0"/>
              <a:t>своей школы и через Интернет.</a:t>
            </a:r>
          </a:p>
          <a:p>
            <a:pPr lvl="0"/>
            <a:r>
              <a:rPr lang="ru-RU" sz="1200" dirty="0"/>
              <a:t>Изучать ИКТ и внедрять их в учебный</a:t>
            </a:r>
          </a:p>
          <a:p>
            <a:pPr lvl="0"/>
            <a:r>
              <a:rPr lang="ru-RU" sz="1200" dirty="0"/>
              <a:t>процесс.</a:t>
            </a:r>
          </a:p>
          <a:p>
            <a:pPr lvl="0"/>
            <a:r>
              <a:rPr lang="ru-RU" sz="1200" dirty="0" smtClean="0"/>
              <a:t>Внедрять </a:t>
            </a:r>
            <a:r>
              <a:rPr lang="ru-RU" sz="1200" dirty="0"/>
              <a:t>в образовательный процесс здоровье сберегающие технологии</a:t>
            </a:r>
          </a:p>
          <a:p>
            <a:pPr marL="0" indent="0">
              <a:buNone/>
            </a:pPr>
            <a:r>
              <a:rPr lang="ru-RU" sz="1200" b="1" dirty="0" smtClean="0"/>
              <a:t>Источники информации:</a:t>
            </a:r>
          </a:p>
          <a:p>
            <a:pPr>
              <a:buFontTx/>
              <a:buChar char="-"/>
            </a:pPr>
            <a:r>
              <a:rPr lang="ru-RU" sz="1200" dirty="0"/>
              <a:t>1. Концепция духовно- нравственного развития и воспитания личности гражданина России. Проект (А. Я. Данилюк, А. М. Кондаков, В. А. Тишков) // Вестник образования.- № 17. - сентябрь 2009. Официальное справочно-информационное издание Министерства образования и науки Российской </a:t>
            </a:r>
            <a:r>
              <a:rPr lang="ru-RU" sz="1200" dirty="0" smtClean="0"/>
              <a:t>Федерации</a:t>
            </a:r>
            <a:endParaRPr lang="ru-RU" sz="1200" dirty="0"/>
          </a:p>
          <a:p>
            <a:pPr>
              <a:buFontTx/>
              <a:buChar char="-"/>
            </a:pPr>
            <a:r>
              <a:rPr lang="ru-RU" sz="1200" dirty="0"/>
              <a:t>2. </a:t>
            </a:r>
            <a:r>
              <a:rPr lang="ru-RU" sz="1200" dirty="0" err="1"/>
              <a:t>Маранцман</a:t>
            </a:r>
            <a:r>
              <a:rPr lang="ru-RU" sz="1200" dirty="0"/>
              <a:t> В.Г. Содружество искусств на уроках литературы // Искусство анализа художественного произведения / Сост. Т.Г. </a:t>
            </a:r>
            <a:r>
              <a:rPr lang="ru-RU" sz="1200" dirty="0" err="1"/>
              <a:t>Браже</a:t>
            </a:r>
            <a:r>
              <a:rPr lang="ru-RU" sz="1200" dirty="0"/>
              <a:t> – М., 1971 </a:t>
            </a:r>
          </a:p>
          <a:p>
            <a:pPr>
              <a:buFontTx/>
              <a:buChar char="-"/>
            </a:pPr>
            <a:r>
              <a:rPr lang="ru-RU" sz="1200" dirty="0"/>
              <a:t>3. Левин В.А. Воспитание творчества. – Томск: Пеленг, 1993. 56 стр. </a:t>
            </a:r>
          </a:p>
          <a:p>
            <a:pPr>
              <a:buFontTx/>
              <a:buChar char="-"/>
            </a:pPr>
            <a:r>
              <a:rPr lang="ru-RU" sz="1200" dirty="0"/>
              <a:t>4. Лук А.Н. Психология творчества. - Наука, 1978. 125 стр. </a:t>
            </a:r>
          </a:p>
          <a:p>
            <a:pPr>
              <a:buFontTx/>
              <a:buChar char="-"/>
            </a:pPr>
            <a:r>
              <a:rPr lang="ru-RU" sz="1200" dirty="0"/>
              <a:t>5. </a:t>
            </a:r>
            <a:r>
              <a:rPr lang="ru-RU" sz="1200" dirty="0" err="1"/>
              <a:t>Мурашковская</a:t>
            </a:r>
            <a:r>
              <a:rPr lang="ru-RU" sz="1200" dirty="0"/>
              <a:t> И.Н. Когда я стану волшебником. - Рига: Эксперимент, </a:t>
            </a:r>
          </a:p>
          <a:p>
            <a:pPr>
              <a:buFontTx/>
              <a:buChar char="-"/>
            </a:pPr>
            <a:r>
              <a:rPr lang="ru-RU" sz="1200" dirty="0"/>
              <a:t>1994. 62 стр. </a:t>
            </a:r>
          </a:p>
          <a:p>
            <a:pPr>
              <a:buFontTx/>
              <a:buChar char="-"/>
            </a:pPr>
            <a:r>
              <a:rPr lang="ru-RU" sz="1200" dirty="0"/>
              <a:t>6. 4.Маленкова Л.И. Воспитание в современной школе. - М., 1999.</a:t>
            </a:r>
          </a:p>
          <a:p>
            <a:pPr>
              <a:buFontTx/>
              <a:buChar char="-"/>
            </a:pPr>
            <a:endParaRPr lang="ru-RU" sz="1200" dirty="0" smtClean="0"/>
          </a:p>
        </p:txBody>
      </p:sp>
      <p:pic>
        <p:nvPicPr>
          <p:cNvPr id="8" name="Picture 3" descr="C:\Users\Алинчик\Desktop\20-02-2022_11-55-32\IMG_20220220_1150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203" t="12220" r="38651" b="40937"/>
          <a:stretch/>
        </p:blipFill>
        <p:spPr bwMode="auto">
          <a:xfrm>
            <a:off x="69792" y="22454"/>
            <a:ext cx="1152129" cy="17877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2774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Формы самообразования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" name="Picture 2" descr="https://ds04.infourok.ru/uploads/ex/0759/000844b8-02786afe/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3427" y="1922833"/>
            <a:ext cx="3209701" cy="2407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0059">
            <a:off x="5465312" y="1153819"/>
            <a:ext cx="1110528" cy="8691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47864" y="1200330"/>
            <a:ext cx="991668" cy="776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82569">
            <a:off x="2202901" y="4204952"/>
            <a:ext cx="881593" cy="689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97002">
            <a:off x="6168681" y="4336268"/>
            <a:ext cx="983105" cy="7693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2771800" y="4549923"/>
            <a:ext cx="3815406" cy="2125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Распространение опыта: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1.Выступление на муниципальном семинаре </a:t>
            </a:r>
            <a:r>
              <a:rPr lang="ru-RU" sz="1000" dirty="0">
                <a:solidFill>
                  <a:srgbClr val="0070C0"/>
                </a:solidFill>
              </a:rPr>
              <a:t>« Функциональная грамотность учителя – основа развития функциональной грамотности ученика </a:t>
            </a:r>
            <a:r>
              <a:rPr lang="ru-RU" sz="1000" dirty="0" smtClean="0">
                <a:solidFill>
                  <a:srgbClr val="0070C0"/>
                </a:solidFill>
              </a:rPr>
              <a:t>»)</a:t>
            </a:r>
          </a:p>
          <a:p>
            <a:pPr algn="ctr"/>
            <a:r>
              <a:rPr lang="ru-RU" sz="1000" b="1" dirty="0" smtClean="0">
                <a:solidFill>
                  <a:srgbClr val="0070C0"/>
                </a:solidFill>
              </a:rPr>
              <a:t>2.Выступление на региональной научно – практической конференции «</a:t>
            </a:r>
            <a:r>
              <a:rPr lang="ru-RU" sz="1000" dirty="0" smtClean="0">
                <a:solidFill>
                  <a:srgbClr val="0070C0"/>
                </a:solidFill>
              </a:rPr>
              <a:t>Постановка </a:t>
            </a:r>
            <a:r>
              <a:rPr lang="ru-RU" sz="1000" dirty="0">
                <a:solidFill>
                  <a:srgbClr val="0070C0"/>
                </a:solidFill>
              </a:rPr>
              <a:t>вопросов как техника  формирования креативного </a:t>
            </a:r>
            <a:r>
              <a:rPr lang="ru-RU" sz="1000" dirty="0" smtClean="0">
                <a:solidFill>
                  <a:srgbClr val="0070C0"/>
                </a:solidFill>
              </a:rPr>
              <a:t>мышления»</a:t>
            </a:r>
            <a:endParaRPr lang="ru-RU" sz="1000" b="1" dirty="0">
              <a:solidFill>
                <a:srgbClr val="0070C0"/>
              </a:solidFill>
            </a:endParaRPr>
          </a:p>
          <a:p>
            <a:pPr algn="ctr"/>
            <a:endParaRPr lang="ru-RU" sz="1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6770612" y="4720961"/>
            <a:ext cx="2341550" cy="21370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/>
                </a:solidFill>
              </a:rPr>
              <a:t>Нетрадиционные техники рисования на уроках изобразительного искусства  в начальной </a:t>
            </a:r>
            <a:r>
              <a:rPr lang="ru-RU" sz="1100" b="1" dirty="0" smtClean="0">
                <a:solidFill>
                  <a:schemeClr val="accent1"/>
                </a:solidFill>
              </a:rPr>
              <a:t>школе </a:t>
            </a:r>
            <a:r>
              <a:rPr lang="en-US" sz="1100" b="1" dirty="0">
                <a:solidFill>
                  <a:schemeClr val="accent1"/>
                </a:solidFill>
              </a:rPr>
              <a:t>https://uchitel.club/events/netradicionnye-tehniki-risovaniya-na-urokah-izobrazitelnogo</a:t>
            </a:r>
            <a:endParaRPr lang="ru-RU" sz="1100" b="1" dirty="0">
              <a:solidFill>
                <a:schemeClr val="accent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" y="2564904"/>
            <a:ext cx="2471010" cy="215605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/>
                </a:solidFill>
              </a:rPr>
              <a:t>Современные средства визуализации информации у младших школьников: </a:t>
            </a:r>
            <a:r>
              <a:rPr lang="ru-RU" sz="1100" b="1" dirty="0" err="1">
                <a:solidFill>
                  <a:schemeClr val="accent1"/>
                </a:solidFill>
              </a:rPr>
              <a:t>скрайбинг</a:t>
            </a:r>
            <a:r>
              <a:rPr lang="ru-RU" sz="1100" b="1" dirty="0">
                <a:solidFill>
                  <a:schemeClr val="accent1"/>
                </a:solidFill>
              </a:rPr>
              <a:t> и </a:t>
            </a:r>
            <a:r>
              <a:rPr lang="ru-RU" sz="1100" b="1" dirty="0" err="1" smtClean="0">
                <a:solidFill>
                  <a:schemeClr val="accent1"/>
                </a:solidFill>
              </a:rPr>
              <a:t>инфографика</a:t>
            </a:r>
            <a:r>
              <a:rPr lang="ru-RU" sz="1100" b="1" dirty="0" smtClean="0">
                <a:solidFill>
                  <a:schemeClr val="accent1"/>
                </a:solidFill>
              </a:rPr>
              <a:t> </a:t>
            </a:r>
            <a:r>
              <a:rPr lang="en-US" sz="1100" b="1" dirty="0">
                <a:solidFill>
                  <a:schemeClr val="accent1"/>
                </a:solidFill>
              </a:rPr>
              <a:t>https://uchitel.club/events/sovremennye-sredstva-vizualizacii-informacii-u-mladshih-shkolnikov-skraybing-i-infografika</a:t>
            </a:r>
            <a:endParaRPr lang="ru-RU" sz="1100" b="1" dirty="0">
              <a:solidFill>
                <a:schemeClr val="accent1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34311" y="4807086"/>
            <a:ext cx="2274360" cy="205634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hlinkClick r:id="rId7"/>
            </a:endParaRPr>
          </a:p>
          <a:p>
            <a:pPr algn="ctr"/>
            <a:r>
              <a:rPr lang="ru-RU" sz="1200" b="1" dirty="0">
                <a:solidFill>
                  <a:schemeClr val="accent1"/>
                </a:solidFill>
              </a:rPr>
              <a:t>Как формировать </a:t>
            </a:r>
            <a:r>
              <a:rPr lang="ru-RU" sz="1200" b="1" dirty="0" smtClean="0">
                <a:solidFill>
                  <a:schemeClr val="accent1"/>
                </a:solidFill>
              </a:rPr>
              <a:t>творческое </a:t>
            </a:r>
            <a:r>
              <a:rPr lang="ru-RU" sz="1200" b="1" dirty="0">
                <a:solidFill>
                  <a:schemeClr val="accent1"/>
                </a:solidFill>
              </a:rPr>
              <a:t>мышление у младших школьников?</a:t>
            </a:r>
          </a:p>
          <a:p>
            <a:pPr algn="ctr"/>
            <a:r>
              <a:rPr lang="ru-RU" sz="1200" b="1" dirty="0">
                <a:solidFill>
                  <a:schemeClr val="accent1"/>
                </a:solidFill>
              </a:rPr>
              <a:t>24 Ноября 2021 в 16:00</a:t>
            </a:r>
          </a:p>
          <a:p>
            <a:pPr algn="ctr"/>
            <a:r>
              <a:rPr lang="ru-RU" sz="1200" b="1" dirty="0">
                <a:solidFill>
                  <a:schemeClr val="accent1"/>
                </a:solidFill>
              </a:rPr>
              <a:t>https://uchi.ru/webinars/webinar/3840</a:t>
            </a:r>
          </a:p>
          <a:p>
            <a:pPr algn="ctr"/>
            <a:endParaRPr lang="ru-RU" dirty="0"/>
          </a:p>
        </p:txBody>
      </p:sp>
      <p:pic>
        <p:nvPicPr>
          <p:cNvPr id="20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06681">
            <a:off x="2194042" y="2735634"/>
            <a:ext cx="999680" cy="8691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3312" flipH="1">
            <a:off x="6080769" y="2484745"/>
            <a:ext cx="1012875" cy="7926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64704">
            <a:off x="4192557" y="4053588"/>
            <a:ext cx="573075" cy="448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Овал 22"/>
          <p:cNvSpPr/>
          <p:nvPr/>
        </p:nvSpPr>
        <p:spPr>
          <a:xfrm>
            <a:off x="-108520" y="131797"/>
            <a:ext cx="2444391" cy="24331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>
              <a:hlinkClick r:id="rId10"/>
            </a:endParaRPr>
          </a:p>
          <a:p>
            <a:pPr fontAlgn="t"/>
            <a:endParaRPr lang="ru-RU" sz="1100" b="1" dirty="0">
              <a:hlinkClick r:id="rId10"/>
            </a:endParaRPr>
          </a:p>
          <a:p>
            <a:pPr algn="ctr" fontAlgn="t"/>
            <a:endParaRPr lang="ru-RU" sz="1100" b="1" dirty="0" smtClean="0">
              <a:solidFill>
                <a:schemeClr val="accent1"/>
              </a:solidFill>
              <a:hlinkClick r:id="rId10"/>
            </a:endParaRPr>
          </a:p>
          <a:p>
            <a:pPr algn="ctr" fontAlgn="t"/>
            <a:r>
              <a:rPr lang="ru-RU" sz="1100" b="1" dirty="0">
                <a:solidFill>
                  <a:schemeClr val="accent1"/>
                </a:solidFill>
              </a:rPr>
              <a:t>Проблемы реализации задач художественно-творческого развития учеников 1-4 классов по изобразительному искусству</a:t>
            </a:r>
          </a:p>
          <a:p>
            <a:pPr algn="ctr" fontAlgn="t"/>
            <a:r>
              <a:rPr lang="ru-RU" sz="1100" b="1" dirty="0">
                <a:solidFill>
                  <a:schemeClr val="accent1"/>
                </a:solidFill>
              </a:rPr>
              <a:t>https://uchitel.club/events/problemy-realizacii-zadac-xudozestvenno-tvorceskogo-razvitiya-ucenikov-1-4-klassov-po-izobrazitelnomu-iskusstvu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6612606" y="222956"/>
            <a:ext cx="2499556" cy="246017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/>
          </a:p>
          <a:p>
            <a:pPr fontAlgn="t"/>
            <a:endParaRPr lang="ru-RU" sz="1100" b="1" dirty="0"/>
          </a:p>
          <a:p>
            <a:pPr fontAlgn="t"/>
            <a:endParaRPr lang="ru-RU" sz="1100" b="1" dirty="0" smtClean="0"/>
          </a:p>
          <a:p>
            <a:pPr algn="ctr" fontAlgn="t"/>
            <a:r>
              <a:rPr lang="ru-RU" sz="1100" b="1" dirty="0">
                <a:solidFill>
                  <a:schemeClr val="accent1">
                    <a:lumMod val="75000"/>
                  </a:schemeClr>
                </a:solidFill>
              </a:rPr>
              <a:t>Проектная художественно-творческая деятельность детей младшего школьного возраста: выставочный проект «Я вижу мир»</a:t>
            </a:r>
          </a:p>
          <a:p>
            <a:pPr algn="ctr" fontAlgn="t"/>
            <a:r>
              <a:rPr lang="ru-RU" sz="1100" b="1" dirty="0">
                <a:solidFill>
                  <a:schemeClr val="accent1">
                    <a:lumMod val="75000"/>
                  </a:schemeClr>
                </a:solidFill>
              </a:rPr>
              <a:t>https://uchitel.club/events/proektnaya-xudozestvenno-tvorceskaya-deyatelnost-detei-mladsego-skolnogo-vozrasta-vystavocnyi-proekt-ya-vizu-mir</a:t>
            </a:r>
          </a:p>
          <a:p>
            <a:pPr fontAlgn="t"/>
            <a:endParaRPr lang="ru-RU" sz="1100" b="1" dirty="0">
              <a:solidFill>
                <a:schemeClr val="accent6">
                  <a:lumMod val="50000"/>
                </a:schemeClr>
              </a:solidFill>
            </a:endParaRPr>
          </a:p>
          <a:p>
            <a:pPr fontAlgn="t"/>
            <a:endParaRPr lang="ru-RU" sz="11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fontAlgn="t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6882850" y="2927411"/>
            <a:ext cx="2261150" cy="15825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Муниципальный семинар 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«Формирование читательской грамотности»</a:t>
            </a:r>
          </a:p>
          <a:p>
            <a:pPr algn="ctr"/>
            <a:endParaRPr lang="ru-RU" dirty="0"/>
          </a:p>
        </p:txBody>
      </p:sp>
      <p:sp>
        <p:nvSpPr>
          <p:cNvPr id="26" name="Стрелка вниз 25"/>
          <p:cNvSpPr/>
          <p:nvPr/>
        </p:nvSpPr>
        <p:spPr>
          <a:xfrm>
            <a:off x="4267927" y="1171907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1340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700" b="1" dirty="0" err="1" smtClean="0">
                <a:solidFill>
                  <a:srgbClr val="0070C0"/>
                </a:solidFill>
              </a:rPr>
              <a:t>Ахметзянова</a:t>
            </a:r>
            <a:r>
              <a:rPr lang="ru-RU" sz="2700" b="1" dirty="0" smtClean="0">
                <a:solidFill>
                  <a:srgbClr val="0070C0"/>
                </a:solidFill>
              </a:rPr>
              <a:t> Лилия </a:t>
            </a:r>
            <a:r>
              <a:rPr lang="ru-RU" sz="2700" b="1" dirty="0" err="1" smtClean="0">
                <a:solidFill>
                  <a:srgbClr val="0070C0"/>
                </a:solidFill>
              </a:rPr>
              <a:t>Касимовна</a:t>
            </a:r>
            <a:r>
              <a:rPr lang="ru-RU" sz="2700" b="1" dirty="0">
                <a:solidFill>
                  <a:srgbClr val="0070C0"/>
                </a:solidFill>
              </a:rPr>
              <a:t/>
            </a:r>
            <a:br>
              <a:rPr lang="ru-RU" sz="2700" b="1" dirty="0">
                <a:solidFill>
                  <a:srgbClr val="0070C0"/>
                </a:solidFill>
              </a:rPr>
            </a:br>
            <a:r>
              <a:rPr lang="ru-RU" sz="2700" dirty="0"/>
              <a:t>       </a:t>
            </a:r>
            <a:r>
              <a:rPr lang="ru-RU" sz="2700" b="1" dirty="0"/>
              <a:t>Тема: Технология деятельностного метода обучения на уроках в начальной </a:t>
            </a:r>
            <a:r>
              <a:rPr lang="ru-RU" sz="2700" b="1" dirty="0" smtClean="0"/>
              <a:t>школе.</a:t>
            </a:r>
            <a:endParaRPr lang="ru-RU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3866489" cy="423738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0070C0"/>
                </a:solidFill>
              </a:rPr>
              <a:t>ПЛАН САМООБРАЗОВАНИЯ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060848"/>
            <a:ext cx="437573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профессионального самообразования: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уровень профессионального мастерства при внедрении технологии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метода обучения на уроках в начальной школе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профессионального самообразования: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1.Изучение психолого-педагогической, научной и методической литературы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Разработка программно-методического обеспечения образовательного процесса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Обобщение собственного опыта педагогической деятельности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4.Участие в системе методической работы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5.Обучение на курсах в системе повышения квалификации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6.Совершенствование профессионально значимых личностных качеств и черт характера</a:t>
            </a:r>
          </a:p>
          <a:p>
            <a:endParaRPr lang="ru-RU" sz="1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27984" y="1772816"/>
            <a:ext cx="4258816" cy="216024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</a:t>
            </a:r>
            <a:r>
              <a:rPr lang="ru-RU" sz="1400" dirty="0" smtClean="0">
                <a:solidFill>
                  <a:srgbClr val="0070C0"/>
                </a:solidFill>
              </a:rPr>
              <a:t>2021- 2022 УЧЕБНЫЙ ГОД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2060848"/>
            <a:ext cx="4248472" cy="47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вопросов по самообразованию: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Определение цели работы, исходя из научно-методической темы (проблемы) школы, ШМО; </a:t>
            </a:r>
          </a:p>
          <a:p>
            <a:pPr marL="0" indent="0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Формулирование личной индивидуальной темы, осмысление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действий, знакомство с психолого-педагогической </a:t>
            </a:r>
            <a:r>
              <a:rPr lang="ru-RU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литературой по выбранной проблеме самообразования</a:t>
            </a:r>
          </a:p>
          <a:p>
            <a:pPr marL="0" indent="0">
              <a:buNone/>
            </a:pP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информации:</a:t>
            </a:r>
          </a:p>
          <a:p>
            <a:pPr>
              <a:buFontTx/>
              <a:buChar char="-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1.ИзучениеработАсмолова А. Г.   Системно-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к разработке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стандар-тов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поколения // Педагогика.-2009.-№4.-С.18-22.</a:t>
            </a:r>
          </a:p>
          <a:p>
            <a:pPr>
              <a:buFontTx/>
              <a:buChar char="-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2.Шубина Т.И.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в школе  http://festival.1september.ru/articles/527236/</a:t>
            </a:r>
          </a:p>
          <a:p>
            <a:pPr>
              <a:buFontTx/>
              <a:buChar char="-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3.Методические рекомендации по организации урока в рамках системно-деятельностного подхода http://omczo.org/publ/393-1-0-2468</a:t>
            </a:r>
          </a:p>
          <a:p>
            <a:pPr>
              <a:buFontTx/>
              <a:buChar char="-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4.Интернет- ресурс: www.school 2100</a:t>
            </a:r>
          </a:p>
          <a:p>
            <a:pPr>
              <a:buFontTx/>
              <a:buChar char="-"/>
            </a:pPr>
            <a:endParaRPr lang="ru-RU" sz="1200" dirty="0" smtClean="0"/>
          </a:p>
        </p:txBody>
      </p:sp>
      <p:pic>
        <p:nvPicPr>
          <p:cNvPr id="8" name="Picture 2" descr="C:\Users\Ахметзянова Лилия\Desktop\175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77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Формы самообразования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" name="Picture 2" descr="https://ds04.infourok.ru/uploads/ex/0759/000844b8-02786afe/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923427" y="1922833"/>
            <a:ext cx="3209701" cy="240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90059">
            <a:off x="5610598" y="1153818"/>
            <a:ext cx="1110528" cy="86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47864" y="1200330"/>
            <a:ext cx="991668" cy="77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82569">
            <a:off x="2202901" y="4204952"/>
            <a:ext cx="881593" cy="68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297002">
            <a:off x="6168681" y="4336268"/>
            <a:ext cx="983105" cy="76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2771800" y="4549923"/>
            <a:ext cx="3815406" cy="2125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Распространение опыта: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1.Участие в республиканском конкурсе авторских методических разработок учебных занятий, </a:t>
            </a:r>
            <a:r>
              <a:rPr lang="ru-RU" sz="1400" b="1" dirty="0" err="1" smtClean="0">
                <a:solidFill>
                  <a:srgbClr val="0070C0"/>
                </a:solidFill>
              </a:rPr>
              <a:t>внекласных</a:t>
            </a:r>
            <a:r>
              <a:rPr lang="ru-RU" sz="1400" b="1" dirty="0" smtClean="0">
                <a:solidFill>
                  <a:srgbClr val="0070C0"/>
                </a:solidFill>
              </a:rPr>
              <a:t> мероприятий и проектов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 </a:t>
            </a:r>
            <a:r>
              <a:rPr lang="ru-RU" sz="1000" dirty="0" smtClean="0">
                <a:solidFill>
                  <a:srgbClr val="0070C0"/>
                </a:solidFill>
              </a:rPr>
              <a:t>«Мой труд вливается в труд моей республики»</a:t>
            </a:r>
          </a:p>
          <a:p>
            <a:pPr algn="ctr"/>
            <a:endParaRPr lang="ru-RU" sz="1000" b="1" dirty="0">
              <a:solidFill>
                <a:srgbClr val="0070C0"/>
              </a:solidFill>
            </a:endParaRPr>
          </a:p>
          <a:p>
            <a:pPr algn="ctr"/>
            <a:endParaRPr lang="ru-RU" sz="1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6770612" y="5076978"/>
            <a:ext cx="1951020" cy="144638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/>
                </a:solidFill>
              </a:rPr>
              <a:t>Конференция </a:t>
            </a:r>
          </a:p>
          <a:p>
            <a:pPr algn="ctr"/>
            <a:r>
              <a:rPr lang="ru-RU" sz="1200" u="sng" dirty="0" smtClean="0">
                <a:solidFill>
                  <a:schemeClr val="tx2"/>
                </a:solidFill>
              </a:rPr>
              <a:t>«</a:t>
            </a:r>
            <a:r>
              <a:rPr lang="ru-RU" sz="1200" b="1" u="sng" dirty="0" smtClean="0">
                <a:solidFill>
                  <a:schemeClr val="tx2"/>
                </a:solidFill>
              </a:rPr>
              <a:t>Работа педагогов по развитию одарённости учащихся и студентов»</a:t>
            </a:r>
            <a:endParaRPr lang="ru-RU" sz="1200" u="sng" dirty="0">
              <a:solidFill>
                <a:schemeClr val="tx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44133" y="5076978"/>
            <a:ext cx="2103518" cy="14565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>
              <a:hlinkClick r:id="rId7"/>
            </a:endParaRPr>
          </a:p>
          <a:p>
            <a:pPr fontAlgn="t"/>
            <a:endParaRPr lang="ru-RU" sz="1100" b="1" dirty="0">
              <a:hlinkClick r:id="rId7"/>
            </a:endParaRPr>
          </a:p>
          <a:p>
            <a:pPr fontAlgn="t"/>
            <a:endParaRPr lang="ru-RU" sz="1100" b="1" dirty="0" smtClean="0">
              <a:hlinkClick r:id="rId7"/>
            </a:endParaRPr>
          </a:p>
          <a:p>
            <a:pPr fontAlgn="t"/>
            <a:r>
              <a:rPr lang="ru-RU" sz="1100" b="1" dirty="0" err="1" smtClean="0">
                <a:solidFill>
                  <a:schemeClr val="accent6">
                    <a:lumMod val="50000"/>
                  </a:schemeClr>
                </a:solidFill>
                <a:hlinkClick r:id="rId7"/>
              </a:rPr>
              <a:t>Вебинар</a:t>
            </a: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hlinkClick r:id="rId7"/>
              </a:rPr>
              <a:t>:</a:t>
            </a:r>
          </a:p>
          <a:p>
            <a:pPr fontAlgn="t"/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hlinkClick r:id="rId7"/>
              </a:rPr>
              <a:t> </a:t>
            </a:r>
            <a:r>
              <a:rPr lang="ru-RU" sz="1100" b="1" u="sng" dirty="0" smtClean="0">
                <a:solidFill>
                  <a:schemeClr val="accent6">
                    <a:lumMod val="50000"/>
                  </a:schemeClr>
                </a:solidFill>
                <a:hlinkClick r:id="rId7"/>
              </a:rPr>
              <a:t>«</a:t>
            </a:r>
            <a:r>
              <a:rPr lang="ru-RU" sz="1100" b="1" u="sng" dirty="0" smtClean="0">
                <a:solidFill>
                  <a:schemeClr val="tx2"/>
                </a:solidFill>
              </a:rPr>
              <a:t>Технология деятельностного метода обучения»</a:t>
            </a:r>
          </a:p>
          <a:p>
            <a:pPr fontAlgn="t"/>
            <a:r>
              <a:rPr lang="ru-RU" sz="1100" b="1" u="sng" dirty="0" smtClean="0">
                <a:solidFill>
                  <a:schemeClr val="tx2"/>
                </a:solidFill>
              </a:rPr>
              <a:t>Платформа УЧИ.РУ</a:t>
            </a:r>
          </a:p>
          <a:p>
            <a:pPr fontAlgn="t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660233" y="404664"/>
            <a:ext cx="2274360" cy="147071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hlinkClick r:id="rId8"/>
            </a:endParaRPr>
          </a:p>
          <a:p>
            <a:pPr algn="ctr"/>
            <a:r>
              <a:rPr lang="ru-RU" sz="1200" b="1" dirty="0" err="1" smtClean="0">
                <a:hlinkClick r:id="rId8"/>
              </a:rPr>
              <a:t>Вебинар</a:t>
            </a:r>
            <a:r>
              <a:rPr lang="ru-RU" sz="1200" dirty="0">
                <a:hlinkClick r:id="rId8"/>
              </a:rPr>
              <a:t> </a:t>
            </a:r>
            <a:endParaRPr lang="ru-RU" sz="1200" dirty="0" smtClean="0"/>
          </a:p>
          <a:p>
            <a:pPr algn="ctr"/>
            <a:r>
              <a:rPr lang="ru-RU" sz="1200" dirty="0" smtClean="0">
                <a:solidFill>
                  <a:schemeClr val="tx2"/>
                </a:solidFill>
              </a:rPr>
              <a:t>«</a:t>
            </a:r>
            <a:r>
              <a:rPr lang="ru-RU" sz="1200" u="sng" dirty="0" smtClean="0">
                <a:solidFill>
                  <a:schemeClr val="tx2"/>
                </a:solidFill>
              </a:rPr>
              <a:t>Применение технологии </a:t>
            </a:r>
            <a:r>
              <a:rPr lang="ru-RU" sz="1200" u="sng" dirty="0" err="1" smtClean="0">
                <a:solidFill>
                  <a:schemeClr val="tx2"/>
                </a:solidFill>
              </a:rPr>
              <a:t>сторителлинга</a:t>
            </a:r>
            <a:r>
              <a:rPr lang="ru-RU" sz="1200" u="sng" dirty="0" smtClean="0">
                <a:solidFill>
                  <a:schemeClr val="tx2"/>
                </a:solidFill>
              </a:rPr>
              <a:t> в образовании»</a:t>
            </a:r>
          </a:p>
          <a:p>
            <a:pPr algn="ctr"/>
            <a:r>
              <a:rPr lang="ru-RU" sz="1200" u="sng" dirty="0" smtClean="0">
                <a:solidFill>
                  <a:schemeClr val="tx2"/>
                </a:solidFill>
              </a:rPr>
              <a:t>МЕГА ТАЛАНТ</a:t>
            </a:r>
            <a:endParaRPr lang="ru-RU" u="sng" dirty="0">
              <a:solidFill>
                <a:schemeClr val="tx2"/>
              </a:solidFill>
            </a:endParaRPr>
          </a:p>
        </p:txBody>
      </p:sp>
      <p:pic>
        <p:nvPicPr>
          <p:cNvPr id="20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306681">
            <a:off x="1915746" y="2384023"/>
            <a:ext cx="1110528" cy="86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183312" flipH="1">
            <a:off x="6080769" y="2484745"/>
            <a:ext cx="1012875" cy="79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bipbap.ru/wp-content/uploads/2021/07/1-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564704">
            <a:off x="4192557" y="4053588"/>
            <a:ext cx="573075" cy="44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Овал 22"/>
          <p:cNvSpPr/>
          <p:nvPr/>
        </p:nvSpPr>
        <p:spPr>
          <a:xfrm>
            <a:off x="112007" y="131797"/>
            <a:ext cx="2223864" cy="14565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/>
          </a:p>
          <a:p>
            <a:pPr fontAlgn="t"/>
            <a:endParaRPr lang="ru-RU" sz="1100" b="1" dirty="0"/>
          </a:p>
          <a:p>
            <a:pPr fontAlgn="t"/>
            <a:endParaRPr lang="ru-RU" sz="1100" b="1" dirty="0" smtClean="0"/>
          </a:p>
          <a:p>
            <a:pPr fontAlgn="t"/>
            <a:r>
              <a:rPr lang="ru-RU" sz="1100" b="1" dirty="0" smtClean="0">
                <a:solidFill>
                  <a:schemeClr val="tx2"/>
                </a:solidFill>
              </a:rPr>
              <a:t>Семинар:</a:t>
            </a:r>
          </a:p>
          <a:p>
            <a:pPr fontAlgn="t"/>
            <a:r>
              <a:rPr lang="ru-RU" sz="1100" b="1" u="sng" dirty="0" smtClean="0">
                <a:solidFill>
                  <a:schemeClr val="tx2"/>
                </a:solidFill>
              </a:rPr>
              <a:t>«Точка опоры и развития педагогического мастерства» </a:t>
            </a:r>
          </a:p>
          <a:p>
            <a:pPr fontAlgn="t"/>
            <a:r>
              <a:rPr lang="ru-RU" sz="1100" b="1" u="sng" dirty="0" smtClean="0">
                <a:solidFill>
                  <a:schemeClr val="tx2"/>
                </a:solidFill>
              </a:rPr>
              <a:t>ИРО РТ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152136" y="2692504"/>
            <a:ext cx="2103518" cy="14565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endParaRPr lang="ru-RU" sz="1100" b="1" dirty="0" smtClean="0"/>
          </a:p>
          <a:p>
            <a:pPr fontAlgn="t"/>
            <a:endParaRPr lang="ru-RU" sz="1100" b="1" dirty="0"/>
          </a:p>
          <a:p>
            <a:pPr fontAlgn="t"/>
            <a:endParaRPr lang="ru-RU" sz="1100" b="1" dirty="0" smtClean="0"/>
          </a:p>
          <a:p>
            <a:pPr fontAlgn="t"/>
            <a:r>
              <a:rPr lang="ru-RU" sz="1100" b="1" dirty="0" err="1" smtClean="0">
                <a:solidFill>
                  <a:schemeClr val="accent1">
                    <a:lumMod val="75000"/>
                  </a:schemeClr>
                </a:solidFill>
              </a:rPr>
              <a:t>Вебинар</a:t>
            </a: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ru-RU" sz="1100" b="1" u="sng" dirty="0" smtClean="0">
                <a:solidFill>
                  <a:schemeClr val="accent1">
                    <a:lumMod val="75000"/>
                  </a:schemeClr>
                </a:solidFill>
              </a:rPr>
              <a:t>«Интерактивные методы обучения</a:t>
            </a:r>
          </a:p>
          <a:p>
            <a:pPr fontAlgn="t"/>
            <a:r>
              <a:rPr lang="ru-RU" sz="1100" b="1" u="sng" dirty="0" smtClean="0">
                <a:solidFill>
                  <a:schemeClr val="accent1">
                    <a:lumMod val="75000"/>
                  </a:schemeClr>
                </a:solidFill>
              </a:rPr>
              <a:t>Платформа  </a:t>
            </a:r>
            <a:r>
              <a:rPr lang="ru-RU" sz="1100" b="1" u="sng" dirty="0" err="1" smtClean="0">
                <a:solidFill>
                  <a:schemeClr val="accent1">
                    <a:lumMod val="75000"/>
                  </a:schemeClr>
                </a:solidFill>
              </a:rPr>
              <a:t>Учи.ру</a:t>
            </a:r>
            <a:endParaRPr lang="ru-RU" sz="11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t"/>
            <a:endParaRPr lang="ru-RU" sz="1100" b="1" dirty="0">
              <a:solidFill>
                <a:schemeClr val="accent6">
                  <a:lumMod val="50000"/>
                </a:schemeClr>
              </a:solidFill>
            </a:endParaRPr>
          </a:p>
          <a:p>
            <a:pPr fontAlgn="t"/>
            <a:endParaRPr lang="ru-RU" sz="11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fontAlgn="t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6882850" y="3063539"/>
            <a:ext cx="2261150" cy="144638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Муниципальный семинар </a:t>
            </a:r>
          </a:p>
          <a:p>
            <a:pPr algn="ctr"/>
            <a:r>
              <a:rPr lang="ru-RU" sz="1400" b="1" u="sng" dirty="0" smtClean="0">
                <a:solidFill>
                  <a:schemeClr val="accent1">
                    <a:lumMod val="75000"/>
                  </a:schemeClr>
                </a:solidFill>
              </a:rPr>
              <a:t>«Формирование читательской грамотности»</a:t>
            </a:r>
          </a:p>
          <a:p>
            <a:pPr algn="ctr"/>
            <a:endParaRPr lang="ru-RU" dirty="0"/>
          </a:p>
        </p:txBody>
      </p:sp>
      <p:sp>
        <p:nvSpPr>
          <p:cNvPr id="26" name="Стрелка вниз 25"/>
          <p:cNvSpPr/>
          <p:nvPr/>
        </p:nvSpPr>
        <p:spPr>
          <a:xfrm>
            <a:off x="4267927" y="1171907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134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1525</Words>
  <Application>Microsoft Office PowerPoint</Application>
  <PresentationFormat>Экран (4:3)</PresentationFormat>
  <Paragraphs>306</Paragraphs>
  <Slides>15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Acrobat Document</vt:lpstr>
      <vt:lpstr>Слайд 1</vt:lpstr>
      <vt:lpstr> Козыркина Вера Ивановна        Тема: Реализация различных образовательных     технологий, как средство формирования УУД в рамках ФГОС</vt:lpstr>
      <vt:lpstr>Формы самообразования</vt:lpstr>
      <vt:lpstr>Слайд 4</vt:lpstr>
      <vt:lpstr>Слайд 5</vt:lpstr>
      <vt:lpstr> Бабакаева Снежана Петровна        Тема: «Развитие творческих способностей учащихся в рамках реализации ФГОС»</vt:lpstr>
      <vt:lpstr>Формы самообразования</vt:lpstr>
      <vt:lpstr> Ахметзянова Лилия Касимовна        Тема: Технология деятельностного метода обучения на уроках в начальной школе.</vt:lpstr>
      <vt:lpstr>Формы самообразования</vt:lpstr>
      <vt:lpstr>Ершова Надежда Леонидовна                                     Тема самообразования: «Использование активных форм и                                           методов  на уроках в начальной школе  в целях обучения                      и воспитания самостоятельной личности в условиях внедрения ФГОС» </vt:lpstr>
      <vt:lpstr>Слайд 11</vt:lpstr>
      <vt:lpstr> Галиева Лилия Азатовна                Тема: «Формирование универсальных учебных действий у учащихся на уровне начального общего образования» </vt:lpstr>
      <vt:lpstr>Формы самообразования</vt:lpstr>
      <vt:lpstr>Насыбуллина Фания Вагизова                 Тема: «Развитие познавательной активности младших школьников  в условиях реализации  ФГОС». </vt:lpstr>
      <vt:lpstr>Актуальность изучения данной темы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Тема:Реализация различных образовательных технологий, как средство формирования УУД в рамках ФГОС</dc:title>
  <dc:creator>User</dc:creator>
  <cp:lastModifiedBy>HP</cp:lastModifiedBy>
  <cp:revision>12</cp:revision>
  <dcterms:created xsi:type="dcterms:W3CDTF">2022-04-07T12:56:47Z</dcterms:created>
  <dcterms:modified xsi:type="dcterms:W3CDTF">2022-04-12T01:53:49Z</dcterms:modified>
</cp:coreProperties>
</file>